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Ubuntu"/>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C046E2-168F-4F0E-B267-A4C84BA03AB5}">
  <a:tblStyle styleId="{CCC046E2-168F-4F0E-B267-A4C84BA03AB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Ubuntu-bold.fntdata"/><Relationship Id="rId14" Type="http://schemas.openxmlformats.org/officeDocument/2006/relationships/slide" Target="slides/slide8.xml"/><Relationship Id="rId36" Type="http://schemas.openxmlformats.org/officeDocument/2006/relationships/font" Target="fonts/Ubuntu-regular.fntdata"/><Relationship Id="rId17" Type="http://schemas.openxmlformats.org/officeDocument/2006/relationships/slide" Target="slides/slide11.xml"/><Relationship Id="rId39" Type="http://schemas.openxmlformats.org/officeDocument/2006/relationships/font" Target="fonts/Ubuntu-boldItalic.fntdata"/><Relationship Id="rId16" Type="http://schemas.openxmlformats.org/officeDocument/2006/relationships/slide" Target="slides/slide10.xml"/><Relationship Id="rId38" Type="http://schemas.openxmlformats.org/officeDocument/2006/relationships/font" Target="fonts/Ubuntu-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892c644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892c644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4922b5949_1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4922b5949_1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4922b5949_1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4922b5949_1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4922b5949_1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4922b5949_1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4922b5949_1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04922b5949_1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4922b5949_1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4922b5949_1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4922b5949_1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4922b5949_1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4922b5949_1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4922b5949_1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W2 =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Input x 2 x 2 x 2 x 2 par couche </a:t>
            </a:r>
            <a:endParaRPr/>
          </a:p>
          <a:p>
            <a:pPr indent="0" lvl="0" marL="0" rtl="0" algn="l">
              <a:spcBef>
                <a:spcPts val="0"/>
              </a:spcBef>
              <a:spcAft>
                <a:spcPts val="0"/>
              </a:spcAft>
              <a:buNone/>
            </a:pPr>
            <a:r>
              <a:rPr lang="en"/>
              <a:t>Input x 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Quand on met a jour les poids en backpropagation, les poids recoivent un update proportionnel au gradient with respect to le current poid du timestep</a:t>
            </a:r>
            <a:endParaRPr/>
          </a:p>
          <a:p>
            <a:pPr indent="0" lvl="0" marL="0" rtl="0" algn="l">
              <a:spcBef>
                <a:spcPts val="0"/>
              </a:spcBef>
              <a:spcAft>
                <a:spcPts val="0"/>
              </a:spcAft>
              <a:buNone/>
            </a:pPr>
            <a:r>
              <a:rPr lang="en"/>
              <a:t>Pour les permiers mots dans notre cas, les poids recoivent un update des tous les poiuds supérieur, à savoir une grosse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modèle devient instable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4922b5949_1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4922b5949_1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W2 =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Input x 2 x 2 x 2 x 2 par couche </a:t>
            </a:r>
            <a:endParaRPr/>
          </a:p>
          <a:p>
            <a:pPr indent="0" lvl="0" marL="0" rtl="0" algn="l">
              <a:spcBef>
                <a:spcPts val="0"/>
              </a:spcBef>
              <a:spcAft>
                <a:spcPts val="0"/>
              </a:spcAft>
              <a:buNone/>
            </a:pPr>
            <a:r>
              <a:rPr lang="en"/>
              <a:t>Input x 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Quand on met a jour les poids en backpropagation, les poids recoivent un update proportionnel au gradient with respect to le current poid du timestep</a:t>
            </a:r>
            <a:endParaRPr/>
          </a:p>
          <a:p>
            <a:pPr indent="0" lvl="0" marL="0" rtl="0" algn="l">
              <a:spcBef>
                <a:spcPts val="0"/>
              </a:spcBef>
              <a:spcAft>
                <a:spcPts val="0"/>
              </a:spcAft>
              <a:buNone/>
            </a:pPr>
            <a:r>
              <a:rPr lang="en"/>
              <a:t>Pour les permiers mots dans notre cas, les poids recoivent un update des tous les poiuds supérieur, à savoir une grosse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modèle devient instable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4922b5949_1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4922b5949_1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W2 =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Input x 2 x 2 x 2 x 2 par couche </a:t>
            </a:r>
            <a:endParaRPr/>
          </a:p>
          <a:p>
            <a:pPr indent="0" lvl="0" marL="0" rtl="0" algn="l">
              <a:spcBef>
                <a:spcPts val="0"/>
              </a:spcBef>
              <a:spcAft>
                <a:spcPts val="0"/>
              </a:spcAft>
              <a:buNone/>
            </a:pPr>
            <a:r>
              <a:rPr lang="en"/>
              <a:t>Input x 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Quand on met a jour les poids en backpropagation, les poids recoivent un update proportionnel au gradient with respect to le current poid du timestep</a:t>
            </a:r>
            <a:endParaRPr/>
          </a:p>
          <a:p>
            <a:pPr indent="0" lvl="0" marL="0" rtl="0" algn="l">
              <a:spcBef>
                <a:spcPts val="0"/>
              </a:spcBef>
              <a:spcAft>
                <a:spcPts val="0"/>
              </a:spcAft>
              <a:buNone/>
            </a:pPr>
            <a:r>
              <a:rPr lang="en"/>
              <a:t>Pour les permiers mots dans notre cas, les poids recoivent un update des tous les poiuds supérieur, à savoir une grosse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modèle devient instable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4922b5949_1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4922b5949_1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882"/>
              </a:lnSpc>
              <a:spcBef>
                <a:spcPts val="2900"/>
              </a:spcBef>
              <a:spcAft>
                <a:spcPts val="0"/>
              </a:spcAft>
              <a:buClr>
                <a:schemeClr val="dk1"/>
              </a:buClr>
              <a:buSzPts val="1100"/>
              <a:buFont typeface="Arial"/>
              <a:buNone/>
            </a:pPr>
            <a:r>
              <a:rPr b="1" lang="en" sz="1500">
                <a:solidFill>
                  <a:srgbClr val="242424"/>
                </a:solidFill>
                <a:highlight>
                  <a:srgbClr val="FFFFFF"/>
                </a:highlight>
              </a:rPr>
              <a:t>One to One</a:t>
            </a:r>
            <a:endParaRPr b="1" sz="1500">
              <a:solidFill>
                <a:srgbClr val="242424"/>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This type of RNN behaves the same as any simple Neural network it is also known as Vanilla Neural Network. In this Neural network, there is only one input and one output.</a:t>
            </a:r>
            <a:endParaRPr sz="1500">
              <a:solidFill>
                <a:srgbClr val="242424"/>
              </a:solidFill>
              <a:highlight>
                <a:srgbClr val="FFFFFF"/>
              </a:highlight>
              <a:latin typeface="Georgia"/>
              <a:ea typeface="Georgia"/>
              <a:cs typeface="Georgia"/>
              <a:sym typeface="Georgia"/>
            </a:endParaRPr>
          </a:p>
          <a:p>
            <a:pPr indent="0" lvl="0" marL="0" rtl="0" algn="l">
              <a:lnSpc>
                <a:spcPct val="105882"/>
              </a:lnSpc>
              <a:spcBef>
                <a:spcPts val="2900"/>
              </a:spcBef>
              <a:spcAft>
                <a:spcPts val="0"/>
              </a:spcAft>
              <a:buClr>
                <a:schemeClr val="dk1"/>
              </a:buClr>
              <a:buSzPts val="1100"/>
              <a:buFont typeface="Arial"/>
              <a:buNone/>
            </a:pPr>
            <a:r>
              <a:rPr b="1" lang="en" sz="1500">
                <a:solidFill>
                  <a:srgbClr val="242424"/>
                </a:solidFill>
                <a:highlight>
                  <a:srgbClr val="FFFFFF"/>
                </a:highlight>
              </a:rPr>
              <a:t>One To Many</a:t>
            </a:r>
            <a:endParaRPr b="1" sz="1500">
              <a:solidFill>
                <a:srgbClr val="242424"/>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In this type of RNN, there is one input and many outputs associated with it. One of the most used examples of this network is Image captioning where given an image we predict a sentence having Multiple words.</a:t>
            </a:r>
            <a:endParaRPr sz="1500">
              <a:solidFill>
                <a:srgbClr val="242424"/>
              </a:solidFill>
              <a:highlight>
                <a:srgbClr val="FFFFFF"/>
              </a:highlight>
              <a:latin typeface="Georgia"/>
              <a:ea typeface="Georgia"/>
              <a:cs typeface="Georgia"/>
              <a:sym typeface="Georgia"/>
            </a:endParaRPr>
          </a:p>
          <a:p>
            <a:pPr indent="0" lvl="0" marL="0" rtl="0" algn="l">
              <a:lnSpc>
                <a:spcPct val="105882"/>
              </a:lnSpc>
              <a:spcBef>
                <a:spcPts val="2900"/>
              </a:spcBef>
              <a:spcAft>
                <a:spcPts val="0"/>
              </a:spcAft>
              <a:buClr>
                <a:schemeClr val="dk1"/>
              </a:buClr>
              <a:buSzPts val="1100"/>
              <a:buFont typeface="Arial"/>
              <a:buNone/>
            </a:pPr>
            <a:r>
              <a:rPr b="1" lang="en" sz="1500">
                <a:solidFill>
                  <a:srgbClr val="242424"/>
                </a:solidFill>
                <a:highlight>
                  <a:srgbClr val="FFFFFF"/>
                </a:highlight>
              </a:rPr>
              <a:t>Many to One</a:t>
            </a:r>
            <a:endParaRPr b="1" sz="1500">
              <a:solidFill>
                <a:srgbClr val="242424"/>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In this type of network, Many inputs are fed to the network at several states of the network generating only one output. This type of network is used in the problems like sentimental analysis. Where we give multiple words as input and predict only the sentiment of the sentence as output.</a:t>
            </a:r>
            <a:endParaRPr sz="1500">
              <a:solidFill>
                <a:srgbClr val="242424"/>
              </a:solidFill>
              <a:highlight>
                <a:srgbClr val="FFFFFF"/>
              </a:highlight>
              <a:latin typeface="Georgia"/>
              <a:ea typeface="Georgia"/>
              <a:cs typeface="Georgia"/>
              <a:sym typeface="Georgia"/>
            </a:endParaRPr>
          </a:p>
          <a:p>
            <a:pPr indent="0" lvl="0" marL="0" rtl="0" algn="l">
              <a:lnSpc>
                <a:spcPct val="105882"/>
              </a:lnSpc>
              <a:spcBef>
                <a:spcPts val="2900"/>
              </a:spcBef>
              <a:spcAft>
                <a:spcPts val="0"/>
              </a:spcAft>
              <a:buClr>
                <a:schemeClr val="dk1"/>
              </a:buClr>
              <a:buSzPts val="1100"/>
              <a:buFont typeface="Arial"/>
              <a:buNone/>
            </a:pPr>
            <a:r>
              <a:rPr b="1" lang="en" sz="1500">
                <a:solidFill>
                  <a:srgbClr val="242424"/>
                </a:solidFill>
                <a:highlight>
                  <a:srgbClr val="FFFFFF"/>
                </a:highlight>
              </a:rPr>
              <a:t>Many to Many</a:t>
            </a:r>
            <a:endParaRPr b="1" sz="1500">
              <a:solidFill>
                <a:srgbClr val="242424"/>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In this type of neural network, there are multiple inputs and multiple outputs corresponding to a problem. One Example of this Problem will be language translation. In language translation, we provide multiple words from one language as input and predict multiple words from the second language as output.</a:t>
            </a:r>
            <a:endParaRPr sz="1500">
              <a:solidFill>
                <a:srgbClr val="242424"/>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4922b5949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4922b5949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les différentes étapes d’entrainement d’un LLM comme GPT 3 mais on a pas vu l’architecture sous jacente.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parlait de modèle à entrainer. Ajd on parle de Transformers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4922b5949_1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4922b5949_1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4922b5949_1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4922b5949_1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d392db0b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d392db0b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4922b5949_1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4922b5949_1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LSTM a des gates pour réguler l’information transmise </a:t>
            </a:r>
            <a:endParaRPr/>
          </a:p>
          <a:p>
            <a:pPr indent="0" lvl="0" marL="0" rtl="0" algn="l">
              <a:spcBef>
                <a:spcPts val="0"/>
              </a:spcBef>
              <a:spcAft>
                <a:spcPts val="0"/>
              </a:spcAft>
              <a:buNone/>
            </a:pPr>
            <a:r>
              <a:rPr lang="en"/>
              <a:t>Grace a une fonction sigmoid définie ici.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4922b5949_1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4922b5949_1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 première étape est de savoir ce qui est transmis pour la génération par rapport à l’information passée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 cell state peut contenir le genre, la pluriel du mot à généré par exemple.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 le mot de cette cellule est un point par exemple, on s’attend a ce que la cell state oublie pas les informations concernant la structure de la phrase par exemple pour que le prochain mot à générer ne soit pas érroné.</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4922b5949_1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4922b5949_1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Quelle nouvelle information veut on stocker dans le cell state qui représente l’information des anciens mots. On veut populer les informations du nouveaux mots par exemples.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première porte avec la sigmoid indique quelles informations à conserver</a:t>
            </a:r>
            <a:endParaRPr/>
          </a:p>
          <a:p>
            <a:pPr indent="0" lvl="0" marL="0" rtl="0" algn="l">
              <a:spcBef>
                <a:spcPts val="0"/>
              </a:spcBef>
              <a:spcAft>
                <a:spcPts val="0"/>
              </a:spcAft>
              <a:buNone/>
            </a:pPr>
            <a:r>
              <a:rPr lang="en"/>
              <a:t>La seconde porte tanh indique doivent être ajouté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 exemple on va vouloir oublier que le mot a transmettre est un nom et ajouter que le mot insérer est un nom au pluriels.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4922b5949_1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4922b5949_1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update maintenant le state: avec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 les informations oublié</a:t>
            </a:r>
            <a:endParaRPr/>
          </a:p>
          <a:p>
            <a:pPr indent="0" lvl="0" marL="0" rtl="0" algn="l">
              <a:spcBef>
                <a:spcPts val="0"/>
              </a:spcBef>
              <a:spcAft>
                <a:spcPts val="0"/>
              </a:spcAft>
              <a:buNone/>
            </a:pPr>
            <a:r>
              <a:rPr lang="en"/>
              <a:t>It les informations modifié </a:t>
            </a:r>
            <a:endParaRPr/>
          </a:p>
          <a:p>
            <a:pPr indent="0" lvl="0" marL="0" rtl="0" algn="l">
              <a:spcBef>
                <a:spcPts val="0"/>
              </a:spcBef>
              <a:spcAft>
                <a:spcPts val="0"/>
              </a:spcAft>
              <a:buNone/>
            </a:pPr>
            <a:r>
              <a:rPr lang="en"/>
              <a:t>Les </a:t>
            </a:r>
            <a:r>
              <a:rPr lang="en"/>
              <a:t>nouvelles</a:t>
            </a:r>
            <a:r>
              <a:rPr lang="en"/>
              <a:t> informations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Ici on va transmettre les informations relative à la génération de notre mot models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04922b5949_1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04922b5949_1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Dernière étape, comment représenter le mot qui encode l’existant en se servant des information passé</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Decoder ici doit généré un vecteur qui comprendre qu’on parle d’un decoder au sens Transformers et non pas d’un decoder au sens Télévision. Il doit avoir aussi l’information d’un nom. Et aussi l’information que la phrase en au pluriel et impliquera la génération de models et non pas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392db0b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392db0b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gate additive ici ainsi que les gates functions sont des paramètres supplémentaires à optimiser. </a:t>
            </a:r>
            <a:endParaRPr/>
          </a:p>
          <a:p>
            <a:pPr indent="0" lvl="0" marL="0" rtl="0" algn="l">
              <a:spcBef>
                <a:spcPts val="0"/>
              </a:spcBef>
              <a:spcAft>
                <a:spcPts val="0"/>
              </a:spcAft>
              <a:buNone/>
            </a:pPr>
            <a:r>
              <a:rPr lang="en"/>
              <a:t>Le Modèle comprend de manière </a:t>
            </a:r>
            <a:r>
              <a:rPr lang="en"/>
              <a:t>autonome</a:t>
            </a:r>
            <a:r>
              <a:rPr lang="en"/>
              <a:t> que fixer des poids tout le temps haut ou bas entraine le vanishing exploding gradient car la loss est faible. </a:t>
            </a:r>
            <a:endParaRPr/>
          </a:p>
          <a:p>
            <a:pPr indent="0" lvl="0" marL="0" rtl="0" algn="l">
              <a:spcBef>
                <a:spcPts val="0"/>
              </a:spcBef>
              <a:spcAft>
                <a:spcPts val="0"/>
              </a:spcAft>
              <a:buNone/>
            </a:pPr>
            <a:r>
              <a:rPr lang="en"/>
              <a:t>Il apprend donc a ajuster les autres paramètres du modèle, dont la forget gate pour la gérer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392db0b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392db0b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730545884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730545884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les différentes étapes d’entrainement d’un LLM comme GPT 3 mais on a pas vu l’architecture sous jacente.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parlait de modèle à entrainer. Ajd on parle de Transformers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392db0bc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392db0bc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vu les différentes étapes d’entrainement d’un LLM comme GPT 3 mais on a pas vu l’architecture sous jacente.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parlait de modèle à entrainer. Ajd on parle de Transformers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4922b5949_1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4922b5949_1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4922b5949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4922b5949_1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rgbClr val="595959"/>
              </a:solidFill>
            </a:endParaRPr>
          </a:p>
          <a:p>
            <a:pPr indent="0" lvl="0" marL="0" rtl="0" algn="l">
              <a:spcBef>
                <a:spcPts val="0"/>
              </a:spcBef>
              <a:spcAft>
                <a:spcPts val="0"/>
              </a:spcAft>
              <a:buClr>
                <a:schemeClr val="dk1"/>
              </a:buClr>
              <a:buSzPts val="1100"/>
              <a:buFont typeface="Arial"/>
              <a:buNone/>
            </a:pPr>
            <a:r>
              <a:rPr lang="en" sz="1200">
                <a:solidFill>
                  <a:srgbClr val="595959"/>
                </a:solidFill>
              </a:rPr>
              <a:t>NGrams Limitation: </a:t>
            </a:r>
            <a:endParaRPr sz="1200">
              <a:solidFill>
                <a:srgbClr val="595959"/>
              </a:solidFill>
            </a:endParaRPr>
          </a:p>
          <a:p>
            <a:pPr indent="-304800" lvl="0" marL="457200" rtl="0" algn="l">
              <a:spcBef>
                <a:spcPts val="0"/>
              </a:spcBef>
              <a:spcAft>
                <a:spcPts val="0"/>
              </a:spcAft>
              <a:buClr>
                <a:srgbClr val="595959"/>
              </a:buClr>
              <a:buSzPts val="1200"/>
              <a:buChar char="-"/>
            </a:pPr>
            <a:r>
              <a:rPr lang="en" sz="1200">
                <a:solidFill>
                  <a:srgbClr val="595959"/>
                </a:solidFill>
              </a:rPr>
              <a:t>Finite context windows</a:t>
            </a:r>
            <a:endParaRPr sz="1200">
              <a:solidFill>
                <a:srgbClr val="595959"/>
              </a:solidFill>
            </a:endParaRPr>
          </a:p>
          <a:p>
            <a:pPr indent="-304800" lvl="0" marL="457200" rtl="0" algn="l">
              <a:spcBef>
                <a:spcPts val="0"/>
              </a:spcBef>
              <a:spcAft>
                <a:spcPts val="0"/>
              </a:spcAft>
              <a:buClr>
                <a:srgbClr val="595959"/>
              </a:buClr>
              <a:buSzPts val="1200"/>
              <a:buChar char="-"/>
            </a:pPr>
            <a:r>
              <a:rPr lang="en" sz="1200">
                <a:solidFill>
                  <a:srgbClr val="595959"/>
                </a:solidFill>
              </a:rPr>
              <a:t>High computational demande when N and data size increase</a:t>
            </a:r>
            <a:endParaRPr sz="1200">
              <a:solidFill>
                <a:srgbClr val="595959"/>
              </a:solidFill>
            </a:endParaRPr>
          </a:p>
          <a:p>
            <a:pPr indent="-304800" lvl="0" marL="457200" rtl="0" algn="l">
              <a:spcBef>
                <a:spcPts val="0"/>
              </a:spcBef>
              <a:spcAft>
                <a:spcPts val="0"/>
              </a:spcAft>
              <a:buClr>
                <a:srgbClr val="595959"/>
              </a:buClr>
              <a:buSzPts val="1200"/>
              <a:buChar char="-"/>
            </a:pPr>
            <a:r>
              <a:rPr lang="en" sz="1200">
                <a:solidFill>
                  <a:srgbClr val="595959"/>
                </a:solidFill>
              </a:rPr>
              <a:t>Data Sparsity</a:t>
            </a:r>
            <a:endParaRPr sz="12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4922b5949_1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4922b5949_1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4922b5949_1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4922b5949_1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4922b5949_1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4922b5949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pic>
        <p:nvPicPr>
          <p:cNvPr id="12" name="Google Shape;12;p2"/>
          <p:cNvPicPr preferRelativeResize="0"/>
          <p:nvPr/>
        </p:nvPicPr>
        <p:blipFill rotWithShape="1">
          <a:blip r:embed="rId2">
            <a:alphaModFix/>
          </a:blip>
          <a:srcRect b="28855" l="0" r="0" t="27015"/>
          <a:stretch/>
        </p:blipFill>
        <p:spPr>
          <a:xfrm>
            <a:off x="2598038" y="3995499"/>
            <a:ext cx="3407425" cy="1061325"/>
          </a:xfrm>
          <a:prstGeom prst="rect">
            <a:avLst/>
          </a:prstGeom>
          <a:noFill/>
          <a:ln>
            <a:noFill/>
          </a:ln>
        </p:spPr>
      </p:pic>
      <p:sp>
        <p:nvSpPr>
          <p:cNvPr id="13" name="Google Shape;13;p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12316A"/>
              </a:buClr>
              <a:buSzPts val="3600"/>
              <a:buFont typeface="Ubuntu"/>
              <a:buNone/>
              <a:defRPr sz="3600">
                <a:solidFill>
                  <a:srgbClr val="12316A"/>
                </a:solidFill>
                <a:latin typeface="Ubuntu"/>
                <a:ea typeface="Ubuntu"/>
                <a:cs typeface="Ubuntu"/>
                <a:sym typeface="Ubuntu"/>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1"/>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85" name="Google Shape;85;p11"/>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86" name="Google Shape;86;p11"/>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87" name="Google Shape;87;p11"/>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88" name="Shape 88"/>
        <p:cNvGrpSpPr/>
        <p:nvPr/>
      </p:nvGrpSpPr>
      <p:grpSpPr>
        <a:xfrm>
          <a:off x="0" y="0"/>
          <a:ext cx="0" cy="0"/>
          <a:chOff x="0" y="0"/>
          <a:chExt cx="0" cy="0"/>
        </a:xfrm>
      </p:grpSpPr>
      <p:sp>
        <p:nvSpPr>
          <p:cNvPr id="89" name="Google Shape;89;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94" name="Google Shape;94;p1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95" name="Google Shape;95;p1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96" name="Google Shape;96;p1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0E2356"/>
              </a:buClr>
              <a:buSzPts val="3600"/>
              <a:buFont typeface="Ubuntu"/>
              <a:buNone/>
              <a:defRPr sz="3600">
                <a:solidFill>
                  <a:srgbClr val="0E2356"/>
                </a:solidFill>
                <a:latin typeface="Ubuntu"/>
                <a:ea typeface="Ubuntu"/>
                <a:cs typeface="Ubuntu"/>
                <a:sym typeface="Ubuntu"/>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18" name="Google Shape;18;p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19" name="Google Shape;19;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0" name="Google Shape;20;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1" name="Google Shape;21;p3"/>
          <p:cNvSpPr txBox="1"/>
          <p:nvPr/>
        </p:nvSpPr>
        <p:spPr>
          <a:xfrm>
            <a:off x="262925" y="73025"/>
            <a:ext cx="6529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 name="Google Shape;22;p3"/>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27" name="Google Shape;27;p4"/>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28" name="Google Shape;28;p4"/>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9" name="Google Shape;29;p4"/>
          <p:cNvSpPr txBox="1"/>
          <p:nvPr/>
        </p:nvSpPr>
        <p:spPr>
          <a:xfrm>
            <a:off x="5500" y="14600"/>
            <a:ext cx="75900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 name="Google Shape;30;p4"/>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4"/>
          <p:cNvSpPr txBox="1"/>
          <p:nvPr>
            <p:ph idx="3" type="title"/>
          </p:nvPr>
        </p:nvSpPr>
        <p:spPr>
          <a:xfrm>
            <a:off x="149675" y="1124550"/>
            <a:ext cx="8520600" cy="26301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1200"/>
              <a:buFont typeface="Ubuntu"/>
              <a:buNone/>
              <a:defRPr sz="12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4"/>
          <p:cNvSpPr txBox="1"/>
          <p:nvPr>
            <p:ph idx="4" type="title"/>
          </p:nvPr>
        </p:nvSpPr>
        <p:spPr>
          <a:xfrm>
            <a:off x="228475" y="4479600"/>
            <a:ext cx="8520600" cy="3936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800"/>
              <a:buFont typeface="Ubuntu"/>
              <a:buNone/>
              <a:defRPr sz="8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E2356"/>
              </a:buClr>
              <a:buSzPts val="1400"/>
              <a:buFont typeface="Ubuntu"/>
              <a:buChar char="●"/>
              <a:defRPr sz="1400">
                <a:solidFill>
                  <a:srgbClr val="0E2356"/>
                </a:solidFill>
                <a:latin typeface="Ubuntu"/>
                <a:ea typeface="Ubuntu"/>
                <a:cs typeface="Ubuntu"/>
                <a:sym typeface="Ubuntu"/>
              </a:defRPr>
            </a:lvl1pPr>
            <a:lvl2pPr indent="-304800" lvl="1" marL="914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2pPr>
            <a:lvl3pPr indent="-304800" lvl="2" marL="1371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3pPr>
            <a:lvl4pPr indent="-304800" lvl="3" marL="1828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4pPr>
            <a:lvl5pPr indent="-304800" lvl="4" marL="22860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5pPr>
            <a:lvl6pPr indent="-304800" lvl="5" marL="27432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6pPr>
            <a:lvl7pPr indent="-304800" lvl="6" marL="3200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7pPr>
            <a:lvl8pPr indent="-304800" lvl="7" marL="3657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8pPr>
            <a:lvl9pPr indent="-304800" lvl="8" marL="4114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38" name="Google Shape;38;p5"/>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39" name="Google Shape;39;p5"/>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0" name="Google Shape;40;p5"/>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Ubuntu"/>
              <a:buNone/>
              <a:defRPr>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45" name="Google Shape;45;p6"/>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46" name="Google Shape;46;p6"/>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7" name="Google Shape;47;p6"/>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180225" y="574025"/>
            <a:ext cx="38439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Ubuntu"/>
              <a:buNone/>
              <a:defRPr sz="2400">
                <a:latin typeface="Ubuntu"/>
                <a:ea typeface="Ubuntu"/>
                <a:cs typeface="Ubuntu"/>
                <a:sym typeface="Ubuntu"/>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Ubuntu"/>
              <a:buChar char="●"/>
              <a:defRPr sz="1200">
                <a:latin typeface="Ubuntu"/>
                <a:ea typeface="Ubuntu"/>
                <a:cs typeface="Ubuntu"/>
                <a:sym typeface="Ubuntu"/>
              </a:defRPr>
            </a:lvl1pPr>
            <a:lvl2pPr indent="-304800" lvl="1" marL="914400">
              <a:spcBef>
                <a:spcPts val="0"/>
              </a:spcBef>
              <a:spcAft>
                <a:spcPts val="0"/>
              </a:spcAft>
              <a:buSzPts val="1200"/>
              <a:buFont typeface="Ubuntu"/>
              <a:buChar char="○"/>
              <a:defRPr sz="1200">
                <a:latin typeface="Ubuntu"/>
                <a:ea typeface="Ubuntu"/>
                <a:cs typeface="Ubuntu"/>
                <a:sym typeface="Ubuntu"/>
              </a:defRPr>
            </a:lvl2pPr>
            <a:lvl3pPr indent="-304800" lvl="2" marL="1371600">
              <a:spcBef>
                <a:spcPts val="0"/>
              </a:spcBef>
              <a:spcAft>
                <a:spcPts val="0"/>
              </a:spcAft>
              <a:buSzPts val="1200"/>
              <a:buFont typeface="Ubuntu"/>
              <a:buChar char="■"/>
              <a:defRPr sz="1200">
                <a:latin typeface="Ubuntu"/>
                <a:ea typeface="Ubuntu"/>
                <a:cs typeface="Ubuntu"/>
                <a:sym typeface="Ubuntu"/>
              </a:defRPr>
            </a:lvl3pPr>
            <a:lvl4pPr indent="-304800" lvl="3" marL="1828800">
              <a:spcBef>
                <a:spcPts val="0"/>
              </a:spcBef>
              <a:spcAft>
                <a:spcPts val="0"/>
              </a:spcAft>
              <a:buSzPts val="1200"/>
              <a:buFont typeface="Ubuntu"/>
              <a:buChar char="●"/>
              <a:defRPr sz="1200">
                <a:latin typeface="Ubuntu"/>
                <a:ea typeface="Ubuntu"/>
                <a:cs typeface="Ubuntu"/>
                <a:sym typeface="Ubuntu"/>
              </a:defRPr>
            </a:lvl4pPr>
            <a:lvl5pPr indent="-304800" lvl="4" marL="2286000">
              <a:spcBef>
                <a:spcPts val="0"/>
              </a:spcBef>
              <a:spcAft>
                <a:spcPts val="0"/>
              </a:spcAft>
              <a:buSzPts val="1200"/>
              <a:buFont typeface="Ubuntu"/>
              <a:buChar char="○"/>
              <a:defRPr sz="1200">
                <a:latin typeface="Ubuntu"/>
                <a:ea typeface="Ubuntu"/>
                <a:cs typeface="Ubuntu"/>
                <a:sym typeface="Ubuntu"/>
              </a:defRPr>
            </a:lvl5pPr>
            <a:lvl6pPr indent="-304800" lvl="5" marL="2743200">
              <a:spcBef>
                <a:spcPts val="0"/>
              </a:spcBef>
              <a:spcAft>
                <a:spcPts val="0"/>
              </a:spcAft>
              <a:buSzPts val="1200"/>
              <a:buFont typeface="Ubuntu"/>
              <a:buChar char="■"/>
              <a:defRPr sz="1200">
                <a:latin typeface="Ubuntu"/>
                <a:ea typeface="Ubuntu"/>
                <a:cs typeface="Ubuntu"/>
                <a:sym typeface="Ubuntu"/>
              </a:defRPr>
            </a:lvl6pPr>
            <a:lvl7pPr indent="-304800" lvl="6" marL="3200400">
              <a:spcBef>
                <a:spcPts val="0"/>
              </a:spcBef>
              <a:spcAft>
                <a:spcPts val="0"/>
              </a:spcAft>
              <a:buSzPts val="1200"/>
              <a:buFont typeface="Ubuntu"/>
              <a:buChar char="●"/>
              <a:defRPr sz="1200">
                <a:latin typeface="Ubuntu"/>
                <a:ea typeface="Ubuntu"/>
                <a:cs typeface="Ubuntu"/>
                <a:sym typeface="Ubuntu"/>
              </a:defRPr>
            </a:lvl7pPr>
            <a:lvl8pPr indent="-304800" lvl="7" marL="3657600">
              <a:spcBef>
                <a:spcPts val="0"/>
              </a:spcBef>
              <a:spcAft>
                <a:spcPts val="0"/>
              </a:spcAft>
              <a:buSzPts val="1200"/>
              <a:buFont typeface="Ubuntu"/>
              <a:buChar char="○"/>
              <a:defRPr sz="1200">
                <a:latin typeface="Ubuntu"/>
                <a:ea typeface="Ubuntu"/>
                <a:cs typeface="Ubuntu"/>
                <a:sym typeface="Ubuntu"/>
              </a:defRPr>
            </a:lvl8pPr>
            <a:lvl9pPr indent="-304800" lvl="8" marL="4114800">
              <a:spcBef>
                <a:spcPts val="0"/>
              </a:spcBef>
              <a:spcAft>
                <a:spcPts val="0"/>
              </a:spcAft>
              <a:buSzPts val="1200"/>
              <a:buFont typeface="Ubuntu"/>
              <a:buChar char="■"/>
              <a:defRPr sz="1200">
                <a:latin typeface="Ubuntu"/>
                <a:ea typeface="Ubuntu"/>
                <a:cs typeface="Ubuntu"/>
                <a:sym typeface="Ubuntu"/>
              </a:defRPr>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53" name="Google Shape;53;p7"/>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54" name="Google Shape;54;p7"/>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55" name="Google Shape;55;p7"/>
          <p:cNvSpPr txBox="1"/>
          <p:nvPr>
            <p:ph idx="2" type="title"/>
          </p:nvPr>
        </p:nvSpPr>
        <p:spPr>
          <a:xfrm>
            <a:off x="0" y="-5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011C5D"/>
              </a:buClr>
              <a:buSzPts val="4800"/>
              <a:buFont typeface="Ubuntu"/>
              <a:buNone/>
              <a:defRPr sz="4800">
                <a:solidFill>
                  <a:srgbClr val="011C5D"/>
                </a:solidFill>
                <a:latin typeface="Ubuntu"/>
                <a:ea typeface="Ubuntu"/>
                <a:cs typeface="Ubuntu"/>
                <a:sym typeface="Ubuntu"/>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60" name="Google Shape;60;p8"/>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61" name="Google Shape;61;p8"/>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62" name="Google Shape;62;p8"/>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265500" y="934850"/>
            <a:ext cx="4045200" cy="2131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7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0" name="Google Shape;70;p9"/>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1" name="Google Shape;71;p9"/>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2" name="Google Shape;72;p9"/>
          <p:cNvSpPr txBox="1"/>
          <p:nvPr>
            <p:ph idx="3"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0E2356"/>
              </a:buClr>
              <a:buSzPts val="1800"/>
              <a:buFont typeface="Ubuntu"/>
              <a:buNone/>
              <a:defRPr>
                <a:solidFill>
                  <a:srgbClr val="0E2356"/>
                </a:solidFill>
                <a:latin typeface="Ubuntu"/>
                <a:ea typeface="Ubuntu"/>
                <a:cs typeface="Ubuntu"/>
                <a:sym typeface="Ubuntu"/>
              </a:defRPr>
            </a:lvl1pPr>
          </a:lstStyle>
          <a:p/>
        </p:txBody>
      </p:sp>
      <p:sp>
        <p:nvSpPr>
          <p:cNvPr id="75" name="Google Shape;7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0"/>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7" name="Google Shape;77;p10"/>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8" name="Google Shape;78;p10"/>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9" name="Google Shape;79;p1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uphine.psl.eu/en/training/masters-degrees/mathematics-and-applied-mathematics/masters-year-2-mathematics-deep-learning-and-humanities/program" TargetMode="External"/><Relationship Id="rId4" Type="http://schemas.openxmlformats.org/officeDocument/2006/relationships/hyperlink" Target="https://dauphine.psl.eu/en/training/masters-degrees/mathematics-and-applied-mathematics/masters-year-2-mathematics-deep-learning-and-humanities/program" TargetMode="External"/><Relationship Id="rId5" Type="http://schemas.openxmlformats.org/officeDocument/2006/relationships/image" Target="../media/image6.jpg"/><Relationship Id="rId6" Type="http://schemas.openxmlformats.org/officeDocument/2006/relationships/image" Target="../media/image4.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aiml.com/briefly-describe-the-architecture-of-a-recurrent-neural-network-rnn/"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hyperlink" Target="https://www.youtube.com/watch?v=AsNTP8Kwu80" TargetMode="External"/><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hyperlink" Target="https://medium.com/metaor-artificial-intelligence/the-exploding-and-vanishing-gradients-problem-in-time-series-6b87d558d2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hyperlink" Target="https://www.youtube.com/watch?v=AsNTP8Kwu80" TargetMode="External"/><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hyperlink" Target="https://www.youtube.com/watch?v=AsNTP8Kwu80" TargetMode="External"/><Relationship Id="rId5" Type="http://schemas.openxmlformats.org/officeDocument/2006/relationships/image" Target="../media/image33.png"/><Relationship Id="rId6" Type="http://schemas.openxmlformats.org/officeDocument/2006/relationships/hyperlink" Target="https://medium.com/@praveenraj.gowd/understanding-recurrent-neural-networks-rnn-nlp-e2f4cae03a4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colah.github.io/posts/2015-08-Understanding-LSTMs/" TargetMode="External"/><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hyperlink" Target="https://colah.github.io/posts/2015-08-Understanding-LSTM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colah.github.io/posts/2015-08-Understanding-LSTMs/" TargetMode="External"/><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hyperlink" Target="https://colah.github.io/posts/2015-08-Understanding-LST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hyperlink" Target="https://colah.github.io/posts/2015-08-Understanding-LSTM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hyperlink" Target="https://colah.github.io/posts/2015-08-Understanding-LSTM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hyperlink" Target="https://colah.github.io/posts/2015-08-Understanding-LSTM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colah.github.io/posts/2015-08-Understanding-LSTMs/" TargetMode="External"/><Relationship Id="rId4" Type="http://schemas.openxmlformats.org/officeDocument/2006/relationships/image" Target="../media/image27.png"/><Relationship Id="rId5" Type="http://schemas.openxmlformats.org/officeDocument/2006/relationships/hyperlink" Target="https://weberna.github.io/blog/2017/11/15/LSTM-Vanishing-Gradient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7.xml"/><Relationship Id="rId5" Type="http://schemas.openxmlformats.org/officeDocument/2006/relationships/slide" Target="/ppt/slides/slide10.xml"/><Relationship Id="rId6" Type="http://schemas.openxmlformats.org/officeDocument/2006/relationships/slide" Target="/ppt/slid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linkedin.com/pulse/story-ai-evolution-before-ml-era-transformers-gpt-3-beyond-ghosh/" TargetMode="External"/><Relationship Id="rId5" Type="http://schemas.openxmlformats.org/officeDocument/2006/relationships/slide" Target="/ppt/slides/slide6.xml"/><Relationship Id="rId6" Type="http://schemas.openxmlformats.org/officeDocument/2006/relationships/slide" Target="/ppt/slides/slide7.xml"/><Relationship Id="rId7" Type="http://schemas.openxmlformats.org/officeDocument/2006/relationships/slide" Target="/ppt/slides/slide10.xml"/><Relationship Id="rId8" Type="http://schemas.openxmlformats.org/officeDocument/2006/relationships/slide" Target="/ppt/slid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29.png"/><Relationship Id="rId5" Type="http://schemas.openxmlformats.org/officeDocument/2006/relationships/hyperlink" Target="https://www.reuneker.nl/files/ngram/" TargetMode="External"/><Relationship Id="rId6" Type="http://schemas.openxmlformats.org/officeDocument/2006/relationships/image" Target="../media/image18.png"/><Relationship Id="rId7" Type="http://schemas.openxmlformats.org/officeDocument/2006/relationships/hyperlink" Target="https://lena-voita.github.io/nlp_cours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arxiv.org/pdf/1301.3781" TargetMode="External"/><Relationship Id="rId5"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nvSpPr>
        <p:spPr>
          <a:xfrm>
            <a:off x="5550" y="530317"/>
            <a:ext cx="9132900" cy="877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400"/>
              <a:buFont typeface="Arial"/>
              <a:buNone/>
            </a:pPr>
            <a:r>
              <a:rPr b="1" lang="en" sz="2600">
                <a:solidFill>
                  <a:srgbClr val="011C5D"/>
                </a:solidFill>
                <a:latin typeface="Ubuntu"/>
                <a:ea typeface="Ubuntu"/>
                <a:cs typeface="Ubuntu"/>
                <a:sym typeface="Ubuntu"/>
              </a:rPr>
              <a:t>Generative AI with LLM</a:t>
            </a:r>
            <a:endParaRPr b="1" i="0" sz="2600" u="none" cap="none" strike="noStrike">
              <a:solidFill>
                <a:srgbClr val="011C5D"/>
              </a:solidFill>
              <a:latin typeface="Ubuntu"/>
              <a:ea typeface="Ubuntu"/>
              <a:cs typeface="Ubuntu"/>
              <a:sym typeface="Ubuntu"/>
            </a:endParaRPr>
          </a:p>
          <a:p>
            <a:pPr indent="0" lvl="0" marL="0" marR="0" rtl="0" algn="ctr">
              <a:lnSpc>
                <a:spcPct val="150000"/>
              </a:lnSpc>
              <a:spcBef>
                <a:spcPts val="0"/>
              </a:spcBef>
              <a:spcAft>
                <a:spcPts val="0"/>
              </a:spcAft>
              <a:buClr>
                <a:srgbClr val="000000"/>
              </a:buClr>
              <a:buSzPts val="2400"/>
              <a:buFont typeface="Arial"/>
              <a:buNone/>
            </a:pPr>
            <a:r>
              <a:rPr b="1" lang="en" sz="1800">
                <a:solidFill>
                  <a:srgbClr val="011C5D"/>
                </a:solidFill>
                <a:latin typeface="Ubuntu"/>
                <a:ea typeface="Ubuntu"/>
                <a:cs typeface="Ubuntu"/>
                <a:sym typeface="Ubuntu"/>
              </a:rPr>
              <a:t>Florian Bastin</a:t>
            </a:r>
            <a:endParaRPr b="1" i="0" sz="1800" u="none" cap="none" strike="noStrike">
              <a:solidFill>
                <a:srgbClr val="011C5D"/>
              </a:solidFill>
              <a:latin typeface="Ubuntu"/>
              <a:ea typeface="Ubuntu"/>
              <a:cs typeface="Ubuntu"/>
              <a:sym typeface="Ubuntu"/>
            </a:endParaRPr>
          </a:p>
        </p:txBody>
      </p:sp>
      <p:sp>
        <p:nvSpPr>
          <p:cNvPr id="102" name="Google Shape;102;p14"/>
          <p:cNvSpPr txBox="1"/>
          <p:nvPr/>
        </p:nvSpPr>
        <p:spPr>
          <a:xfrm>
            <a:off x="3083425" y="2024692"/>
            <a:ext cx="5227800" cy="1108200"/>
          </a:xfrm>
          <a:prstGeom prst="rect">
            <a:avLst/>
          </a:prstGeom>
          <a:noFill/>
          <a:ln>
            <a:noFill/>
          </a:ln>
        </p:spPr>
        <p:txBody>
          <a:bodyPr anchorCtr="0" anchor="t" bIns="0" lIns="0" spcFirstLastPara="1" rIns="0" wrap="square" tIns="0">
            <a:spAutoFit/>
          </a:bodyPr>
          <a:lstStyle/>
          <a:p>
            <a:pPr indent="0" lvl="2" marL="0" marR="0" rtl="0" algn="l">
              <a:lnSpc>
                <a:spcPct val="150000"/>
              </a:lnSpc>
              <a:spcBef>
                <a:spcPts val="0"/>
              </a:spcBef>
              <a:spcAft>
                <a:spcPts val="0"/>
              </a:spcAft>
              <a:buNone/>
            </a:pPr>
            <a:r>
              <a:rPr b="0" i="0" lang="en" sz="2000" u="none" cap="none" strike="noStrike">
                <a:solidFill>
                  <a:srgbClr val="011C5D"/>
                </a:solidFill>
                <a:latin typeface="Ubuntu"/>
                <a:ea typeface="Ubuntu"/>
                <a:cs typeface="Ubuntu"/>
                <a:sym typeface="Ubuntu"/>
              </a:rPr>
              <a:t>👨🏼‍🎓 </a:t>
            </a:r>
            <a:r>
              <a:rPr b="0" i="0" lang="en" sz="1200" u="none" cap="none" strike="noStrike">
                <a:solidFill>
                  <a:srgbClr val="011C5D"/>
                </a:solidFill>
                <a:latin typeface="Ubuntu"/>
                <a:ea typeface="Ubuntu"/>
                <a:cs typeface="Ubuntu"/>
                <a:sym typeface="Ubuntu"/>
              </a:rPr>
              <a:t>Master </a:t>
            </a:r>
            <a:r>
              <a:rPr lang="en" sz="1200">
                <a:solidFill>
                  <a:srgbClr val="011C5D"/>
                </a:solidFill>
                <a:latin typeface="Ubuntu"/>
                <a:ea typeface="Ubuntu"/>
                <a:cs typeface="Ubuntu"/>
                <a:sym typeface="Ubuntu"/>
              </a:rPr>
              <a:t>MASH</a:t>
            </a:r>
            <a:r>
              <a:rPr b="0" i="0" lang="en" sz="1200" u="none" cap="none" strike="noStrike">
                <a:solidFill>
                  <a:srgbClr val="011C5D"/>
                </a:solidFill>
                <a:latin typeface="Ubuntu"/>
                <a:ea typeface="Ubuntu"/>
                <a:cs typeface="Ubuntu"/>
                <a:sym typeface="Ubuntu"/>
              </a:rPr>
              <a:t> - </a:t>
            </a:r>
            <a:r>
              <a:rPr b="0" i="0" lang="en" sz="1200" u="sng" cap="none" strike="noStrike">
                <a:solidFill>
                  <a:schemeClr val="hlink"/>
                </a:solidFill>
                <a:latin typeface="Ubuntu"/>
                <a:ea typeface="Ubuntu"/>
                <a:cs typeface="Ubuntu"/>
                <a:sym typeface="Ubuntu"/>
                <a:hlinkClick r:id="rId3"/>
              </a:rPr>
              <a:t>Université PS</a:t>
            </a:r>
            <a:r>
              <a:rPr lang="en" sz="1200" u="sng">
                <a:solidFill>
                  <a:schemeClr val="hlink"/>
                </a:solidFill>
                <a:latin typeface="Ubuntu"/>
                <a:ea typeface="Ubuntu"/>
                <a:cs typeface="Ubuntu"/>
                <a:sym typeface="Ubuntu"/>
                <a:hlinkClick r:id="rId4"/>
              </a:rPr>
              <a:t>L</a:t>
            </a:r>
            <a:endParaRPr sz="1200">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b="0" i="0" lang="en" sz="2000" u="none" cap="none" strike="noStrike">
                <a:solidFill>
                  <a:srgbClr val="011C5D"/>
                </a:solidFill>
                <a:latin typeface="Ubuntu"/>
                <a:ea typeface="Ubuntu"/>
                <a:cs typeface="Ubuntu"/>
                <a:sym typeface="Ubuntu"/>
              </a:rPr>
              <a:t>👨🏼‍💻 </a:t>
            </a:r>
            <a:r>
              <a:rPr lang="en" sz="1200">
                <a:solidFill>
                  <a:srgbClr val="011C5D"/>
                </a:solidFill>
                <a:latin typeface="Ubuntu"/>
                <a:ea typeface="Ubuntu"/>
                <a:cs typeface="Ubuntu"/>
                <a:sym typeface="Ubuntu"/>
              </a:rPr>
              <a:t>LLM Engineer</a:t>
            </a:r>
            <a:r>
              <a:rPr b="0" i="0" lang="en" sz="1200" u="none" cap="none" strike="noStrike">
                <a:solidFill>
                  <a:srgbClr val="011C5D"/>
                </a:solidFill>
                <a:latin typeface="Ubuntu"/>
                <a:ea typeface="Ubuntu"/>
                <a:cs typeface="Ubuntu"/>
                <a:sym typeface="Ubuntu"/>
              </a:rPr>
              <a:t> @</a:t>
            </a:r>
            <a:r>
              <a:rPr lang="en" sz="1200" u="sng">
                <a:solidFill>
                  <a:srgbClr val="011C5D"/>
                </a:solidFill>
                <a:latin typeface="Ubuntu"/>
                <a:ea typeface="Ubuntu"/>
                <a:cs typeface="Ubuntu"/>
                <a:sym typeface="Ubuntu"/>
              </a:rPr>
              <a:t>OctoTechnology</a:t>
            </a:r>
            <a:endParaRPr sz="1200" u="sng">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lang="en" sz="1200">
                <a:solidFill>
                  <a:srgbClr val="011C5D"/>
                </a:solidFill>
                <a:latin typeface="Ubuntu"/>
                <a:ea typeface="Ubuntu"/>
                <a:cs typeface="Ubuntu"/>
                <a:sym typeface="Ubuntu"/>
              </a:rPr>
              <a:t>Le Monde, Casino, Channel, Club Med, Pernod Ricard, Suez</a:t>
            </a:r>
            <a:endParaRPr sz="1200">
              <a:solidFill>
                <a:srgbClr val="011C5D"/>
              </a:solidFill>
              <a:latin typeface="Ubuntu"/>
              <a:ea typeface="Ubuntu"/>
              <a:cs typeface="Ubuntu"/>
              <a:sym typeface="Ubuntu"/>
            </a:endParaRPr>
          </a:p>
        </p:txBody>
      </p:sp>
      <p:pic>
        <p:nvPicPr>
          <p:cNvPr id="103" name="Google Shape;103;p14"/>
          <p:cNvPicPr preferRelativeResize="0"/>
          <p:nvPr/>
        </p:nvPicPr>
        <p:blipFill rotWithShape="1">
          <a:blip r:embed="rId5">
            <a:alphaModFix/>
          </a:blip>
          <a:srcRect b="0" l="0" r="0" t="0"/>
          <a:stretch/>
        </p:blipFill>
        <p:spPr>
          <a:xfrm>
            <a:off x="6300846" y="1876238"/>
            <a:ext cx="790354" cy="557566"/>
          </a:xfrm>
          <a:prstGeom prst="rect">
            <a:avLst/>
          </a:prstGeom>
          <a:noFill/>
          <a:ln>
            <a:noFill/>
          </a:ln>
        </p:spPr>
      </p:pic>
      <p:pic>
        <p:nvPicPr>
          <p:cNvPr id="104" name="Google Shape;104;p14"/>
          <p:cNvPicPr preferRelativeResize="0"/>
          <p:nvPr/>
        </p:nvPicPr>
        <p:blipFill>
          <a:blip r:embed="rId6">
            <a:alphaModFix/>
          </a:blip>
          <a:stretch>
            <a:fillRect/>
          </a:stretch>
        </p:blipFill>
        <p:spPr>
          <a:xfrm>
            <a:off x="1493550" y="1947512"/>
            <a:ext cx="1248475" cy="1248475"/>
          </a:xfrm>
          <a:prstGeom prst="rect">
            <a:avLst/>
          </a:prstGeom>
          <a:noFill/>
          <a:ln>
            <a:noFill/>
          </a:ln>
        </p:spPr>
      </p:pic>
      <p:pic>
        <p:nvPicPr>
          <p:cNvPr id="105" name="Google Shape;105;p14"/>
          <p:cNvPicPr preferRelativeResize="0"/>
          <p:nvPr/>
        </p:nvPicPr>
        <p:blipFill>
          <a:blip r:embed="rId7">
            <a:alphaModFix/>
          </a:blip>
          <a:stretch>
            <a:fillRect/>
          </a:stretch>
        </p:blipFill>
        <p:spPr>
          <a:xfrm>
            <a:off x="6152000" y="2433800"/>
            <a:ext cx="1088049" cy="414715"/>
          </a:xfrm>
          <a:prstGeom prst="rect">
            <a:avLst/>
          </a:prstGeom>
          <a:noFill/>
          <a:ln>
            <a:noFill/>
          </a:ln>
        </p:spPr>
      </p:pic>
      <p:sp>
        <p:nvSpPr>
          <p:cNvPr id="106" name="Google Shape;10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23" name="Google Shape;223;p2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Our goal today</a:t>
            </a:r>
            <a:endParaRPr b="1">
              <a:solidFill>
                <a:srgbClr val="011C5D"/>
              </a:solidFill>
            </a:endParaRPr>
          </a:p>
        </p:txBody>
      </p:sp>
      <p:sp>
        <p:nvSpPr>
          <p:cNvPr id="224" name="Google Shape;224;p23"/>
          <p:cNvSpPr txBox="1"/>
          <p:nvPr/>
        </p:nvSpPr>
        <p:spPr>
          <a:xfrm>
            <a:off x="141550" y="1546650"/>
            <a:ext cx="50208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Predict the word “models” from the input sentence</a:t>
            </a:r>
            <a:endParaRPr b="1">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Requirements: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Find a way to </a:t>
            </a:r>
            <a:r>
              <a:rPr b="1" lang="en" sz="1200">
                <a:solidFill>
                  <a:srgbClr val="6AA84F"/>
                </a:solidFill>
                <a:latin typeface="Ubuntu"/>
                <a:ea typeface="Ubuntu"/>
                <a:cs typeface="Ubuntu"/>
                <a:sym typeface="Ubuntu"/>
              </a:rPr>
              <a:t>transform</a:t>
            </a:r>
            <a:r>
              <a:rPr lang="en" sz="1200">
                <a:solidFill>
                  <a:srgbClr val="6AA84F"/>
                </a:solidFill>
                <a:latin typeface="Ubuntu"/>
                <a:ea typeface="Ubuntu"/>
                <a:cs typeface="Ubuntu"/>
                <a:sym typeface="Ubuntu"/>
              </a:rPr>
              <a:t> word into numerical values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Provide </a:t>
            </a:r>
            <a:r>
              <a:rPr b="1" lang="en" sz="1200">
                <a:solidFill>
                  <a:srgbClr val="6AA84F"/>
                </a:solidFill>
                <a:latin typeface="Ubuntu"/>
                <a:ea typeface="Ubuntu"/>
                <a:cs typeface="Ubuntu"/>
                <a:sym typeface="Ubuntu"/>
              </a:rPr>
              <a:t>semantic relationship</a:t>
            </a:r>
            <a:r>
              <a:rPr lang="en" sz="1200">
                <a:solidFill>
                  <a:srgbClr val="6AA84F"/>
                </a:solidFill>
                <a:latin typeface="Ubuntu"/>
                <a:ea typeface="Ubuntu"/>
                <a:cs typeface="Ubuntu"/>
                <a:sym typeface="Ubuntu"/>
              </a:rPr>
              <a:t> between the encoding words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context</a:t>
            </a:r>
            <a:r>
              <a:rPr lang="en" sz="1200">
                <a:solidFill>
                  <a:srgbClr val="CC0000"/>
                </a:solidFill>
                <a:latin typeface="Ubuntu"/>
                <a:ea typeface="Ubuntu"/>
                <a:cs typeface="Ubuntu"/>
                <a:sym typeface="Ubuntu"/>
              </a:rPr>
              <a:t> to our model to understand the sentence</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long context</a:t>
            </a:r>
            <a:r>
              <a:rPr lang="en" sz="1200">
                <a:solidFill>
                  <a:srgbClr val="CC0000"/>
                </a:solidFill>
                <a:latin typeface="Ubuntu"/>
                <a:ea typeface="Ubuntu"/>
                <a:cs typeface="Ubuntu"/>
                <a:sym typeface="Ubuntu"/>
              </a:rPr>
              <a:t> to our model to understand the sentence</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Create a </a:t>
            </a:r>
            <a:r>
              <a:rPr b="1" lang="en" sz="1200">
                <a:solidFill>
                  <a:srgbClr val="CC0000"/>
                </a:solidFill>
                <a:latin typeface="Ubuntu"/>
                <a:ea typeface="Ubuntu"/>
                <a:cs typeface="Ubuntu"/>
                <a:sym typeface="Ubuntu"/>
              </a:rPr>
              <a:t>fast trainable</a:t>
            </a:r>
            <a:r>
              <a:rPr lang="en" sz="1200">
                <a:solidFill>
                  <a:srgbClr val="CC0000"/>
                </a:solidFill>
                <a:latin typeface="Ubuntu"/>
                <a:ea typeface="Ubuntu"/>
                <a:cs typeface="Ubuntu"/>
                <a:sym typeface="Ubuntu"/>
              </a:rPr>
              <a:t> model </a:t>
            </a:r>
            <a:endParaRPr sz="1200">
              <a:solidFill>
                <a:srgbClr val="CC0000"/>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cxnSp>
        <p:nvCxnSpPr>
          <p:cNvPr id="225" name="Google Shape;225;p23"/>
          <p:cNvCxnSpPr>
            <a:stCxn id="226" idx="2"/>
            <a:endCxn id="227" idx="0"/>
          </p:cNvCxnSpPr>
          <p:nvPr/>
        </p:nvCxnSpPr>
        <p:spPr>
          <a:xfrm>
            <a:off x="6833000" y="1754650"/>
            <a:ext cx="0" cy="5778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23"/>
          <p:cNvSpPr/>
          <p:nvPr/>
        </p:nvSpPr>
        <p:spPr>
          <a:xfrm>
            <a:off x="6054050" y="2332325"/>
            <a:ext cx="1557900" cy="5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cxnSp>
        <p:nvCxnSpPr>
          <p:cNvPr id="228" name="Google Shape;228;p23"/>
          <p:cNvCxnSpPr>
            <a:stCxn id="227" idx="2"/>
            <a:endCxn id="229" idx="0"/>
          </p:cNvCxnSpPr>
          <p:nvPr/>
        </p:nvCxnSpPr>
        <p:spPr>
          <a:xfrm>
            <a:off x="6833000" y="2913425"/>
            <a:ext cx="0" cy="5778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3"/>
          <p:cNvSpPr/>
          <p:nvPr/>
        </p:nvSpPr>
        <p:spPr>
          <a:xfrm>
            <a:off x="5529500" y="1069450"/>
            <a:ext cx="2607000" cy="6852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Input: “Transformers are encoder decoder”</a:t>
            </a:r>
            <a:endParaRPr sz="1800">
              <a:solidFill>
                <a:srgbClr val="011C5D"/>
              </a:solidFill>
              <a:latin typeface="Ubuntu"/>
              <a:ea typeface="Ubuntu"/>
              <a:cs typeface="Ubuntu"/>
              <a:sym typeface="Ubuntu"/>
            </a:endParaRPr>
          </a:p>
        </p:txBody>
      </p:sp>
      <p:sp>
        <p:nvSpPr>
          <p:cNvPr id="229" name="Google Shape;229;p23"/>
          <p:cNvSpPr/>
          <p:nvPr/>
        </p:nvSpPr>
        <p:spPr>
          <a:xfrm>
            <a:off x="5571350" y="3491100"/>
            <a:ext cx="2523300" cy="6861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Predict: “models”</a:t>
            </a:r>
            <a:endParaRPr sz="1800">
              <a:solidFill>
                <a:srgbClr val="011C5D"/>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36" name="Google Shape;236;p24"/>
          <p:cNvSpPr txBox="1"/>
          <p:nvPr/>
        </p:nvSpPr>
        <p:spPr>
          <a:xfrm>
            <a:off x="686850" y="1135025"/>
            <a:ext cx="26301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11C5D"/>
                </a:solidFill>
                <a:latin typeface="Ubuntu"/>
                <a:ea typeface="Ubuntu"/>
                <a:cs typeface="Ubuntu"/>
                <a:sym typeface="Ubuntu"/>
              </a:rPr>
              <a:t>Semantic representation</a:t>
            </a:r>
            <a:endParaRPr b="1" sz="1000">
              <a:solidFill>
                <a:srgbClr val="011C5D"/>
              </a:solidFill>
              <a:latin typeface="Ubuntu"/>
              <a:ea typeface="Ubuntu"/>
              <a:cs typeface="Ubuntu"/>
              <a:sym typeface="Ubuntu"/>
            </a:endParaRPr>
          </a:p>
          <a:p>
            <a:pPr indent="0" lvl="0" marL="0" rtl="0" algn="l">
              <a:spcBef>
                <a:spcPts val="0"/>
              </a:spcBef>
              <a:spcAft>
                <a:spcPts val="0"/>
              </a:spcAft>
              <a:buNone/>
            </a:pPr>
            <a:r>
              <a:rPr b="1" lang="en" sz="1000">
                <a:solidFill>
                  <a:srgbClr val="011C5D"/>
                </a:solidFill>
                <a:latin typeface="Ubuntu"/>
                <a:ea typeface="Ubuntu"/>
                <a:cs typeface="Ubuntu"/>
                <a:sym typeface="Ubuntu"/>
              </a:rPr>
              <a:t>Dim = |Chosen embedding size| = 100</a:t>
            </a:r>
            <a:endParaRPr b="1" sz="1000">
              <a:solidFill>
                <a:srgbClr val="011C5D"/>
              </a:solidFill>
              <a:latin typeface="Ubuntu"/>
              <a:ea typeface="Ubuntu"/>
              <a:cs typeface="Ubuntu"/>
              <a:sym typeface="Ubuntu"/>
            </a:endParaRPr>
          </a:p>
          <a:p>
            <a:pPr indent="0" lvl="0" marL="0" rtl="0" algn="l">
              <a:spcBef>
                <a:spcPts val="0"/>
              </a:spcBef>
              <a:spcAft>
                <a:spcPts val="0"/>
              </a:spcAft>
              <a:buNone/>
            </a:pPr>
            <a:r>
              <a:t/>
            </a:r>
            <a:endParaRPr b="1" sz="1000">
              <a:solidFill>
                <a:srgbClr val="011C5D"/>
              </a:solidFill>
              <a:latin typeface="Ubuntu"/>
              <a:ea typeface="Ubuntu"/>
              <a:cs typeface="Ubuntu"/>
              <a:sym typeface="Ubuntu"/>
            </a:endParaRPr>
          </a:p>
          <a:p>
            <a:pPr indent="0" lvl="0" marL="0" rtl="0" algn="l">
              <a:spcBef>
                <a:spcPts val="0"/>
              </a:spcBef>
              <a:spcAft>
                <a:spcPts val="0"/>
              </a:spcAft>
              <a:buNone/>
            </a:pPr>
            <a:r>
              <a:t/>
            </a:r>
            <a:endParaRPr b="1" sz="1000">
              <a:solidFill>
                <a:srgbClr val="011C5D"/>
              </a:solidFill>
              <a:latin typeface="Ubuntu"/>
              <a:ea typeface="Ubuntu"/>
              <a:cs typeface="Ubuntu"/>
              <a:sym typeface="Ubuntu"/>
            </a:endParaRPr>
          </a:p>
        </p:txBody>
      </p:sp>
      <p:sp>
        <p:nvSpPr>
          <p:cNvPr id="237" name="Google Shape;237;p2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to give a sentence to a model ? </a:t>
            </a:r>
            <a:endParaRPr b="1">
              <a:solidFill>
                <a:srgbClr val="011C5D"/>
              </a:solidFill>
            </a:endParaRPr>
          </a:p>
        </p:txBody>
      </p:sp>
      <p:sp>
        <p:nvSpPr>
          <p:cNvPr id="238" name="Google Shape;238;p24"/>
          <p:cNvSpPr/>
          <p:nvPr/>
        </p:nvSpPr>
        <p:spPr>
          <a:xfrm>
            <a:off x="3794500" y="3040075"/>
            <a:ext cx="174300" cy="962100"/>
          </a:xfrm>
          <a:prstGeom prst="rightBrace">
            <a:avLst>
              <a:gd fmla="val 50000" name="adj1"/>
              <a:gd fmla="val 50000"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a:off x="3094775" y="1855100"/>
            <a:ext cx="473700" cy="998700"/>
          </a:xfrm>
          <a:prstGeom prst="roundRect">
            <a:avLst>
              <a:gd fmla="val 16667" name="adj"/>
            </a:avLst>
          </a:prstGeom>
          <a:solidFill>
            <a:srgbClr val="56658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r>
              <a:rPr b="1" lang="en" sz="800">
                <a:solidFill>
                  <a:srgbClr val="FFFFFF"/>
                </a:solidFill>
                <a:latin typeface="Ubuntu"/>
                <a:ea typeface="Ubuntu"/>
                <a:cs typeface="Ubuntu"/>
                <a:sym typeface="Ubuntu"/>
              </a:rPr>
              <a:t>81</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 </a:t>
            </a:r>
            <a:r>
              <a:rPr b="1" lang="en" sz="800">
                <a:solidFill>
                  <a:srgbClr val="FFFFFF"/>
                </a:solidFill>
                <a:latin typeface="Ubuntu"/>
                <a:ea typeface="Ubuntu"/>
                <a:cs typeface="Ubuntu"/>
                <a:sym typeface="Ubuntu"/>
              </a:rPr>
              <a:t>4.56</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-4.35</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2.21</a:t>
            </a:r>
            <a:endParaRPr b="1" sz="800">
              <a:solidFill>
                <a:schemeClr val="lt1"/>
              </a:solidFill>
              <a:latin typeface="Ubuntu"/>
              <a:ea typeface="Ubuntu"/>
              <a:cs typeface="Ubuntu"/>
              <a:sym typeface="Ubuntu"/>
            </a:endParaRPr>
          </a:p>
        </p:txBody>
      </p:sp>
      <p:cxnSp>
        <p:nvCxnSpPr>
          <p:cNvPr id="240" name="Google Shape;240;p24"/>
          <p:cNvCxnSpPr>
            <a:stCxn id="241" idx="3"/>
            <a:endCxn id="242" idx="1"/>
          </p:cNvCxnSpPr>
          <p:nvPr/>
        </p:nvCxnSpPr>
        <p:spPr>
          <a:xfrm>
            <a:off x="1370175" y="2354450"/>
            <a:ext cx="392100" cy="0"/>
          </a:xfrm>
          <a:prstGeom prst="straightConnector1">
            <a:avLst/>
          </a:prstGeom>
          <a:noFill/>
          <a:ln cap="flat" cmpd="sng" w="9525">
            <a:solidFill>
              <a:srgbClr val="011C5D"/>
            </a:solidFill>
            <a:prstDash val="solid"/>
            <a:round/>
            <a:headEnd len="sm" w="sm" type="none"/>
            <a:tailEnd len="med" w="med" type="triangle"/>
          </a:ln>
        </p:spPr>
      </p:cxnSp>
      <p:sp>
        <p:nvSpPr>
          <p:cNvPr id="242" name="Google Shape;242;p24"/>
          <p:cNvSpPr/>
          <p:nvPr/>
        </p:nvSpPr>
        <p:spPr>
          <a:xfrm>
            <a:off x="1762375" y="2035550"/>
            <a:ext cx="940200" cy="637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Embedding model</a:t>
            </a:r>
            <a:endParaRPr sz="1000">
              <a:latin typeface="Ubuntu"/>
              <a:ea typeface="Ubuntu"/>
              <a:cs typeface="Ubuntu"/>
              <a:sym typeface="Ubuntu"/>
            </a:endParaRPr>
          </a:p>
        </p:txBody>
      </p:sp>
      <p:cxnSp>
        <p:nvCxnSpPr>
          <p:cNvPr id="243" name="Google Shape;243;p24"/>
          <p:cNvCxnSpPr>
            <a:stCxn id="242" idx="3"/>
            <a:endCxn id="239" idx="1"/>
          </p:cNvCxnSpPr>
          <p:nvPr/>
        </p:nvCxnSpPr>
        <p:spPr>
          <a:xfrm>
            <a:off x="2702575" y="2354450"/>
            <a:ext cx="392100" cy="0"/>
          </a:xfrm>
          <a:prstGeom prst="straightConnector1">
            <a:avLst/>
          </a:prstGeom>
          <a:noFill/>
          <a:ln cap="flat" cmpd="sng" w="9525">
            <a:solidFill>
              <a:srgbClr val="011C5D"/>
            </a:solidFill>
            <a:prstDash val="solid"/>
            <a:round/>
            <a:headEnd len="sm" w="sm" type="none"/>
            <a:tailEnd len="med" w="med" type="triangle"/>
          </a:ln>
        </p:spPr>
      </p:cxnSp>
      <p:sp>
        <p:nvSpPr>
          <p:cNvPr id="241" name="Google Shape;241;p24"/>
          <p:cNvSpPr/>
          <p:nvPr/>
        </p:nvSpPr>
        <p:spPr>
          <a:xfrm>
            <a:off x="258975" y="2188100"/>
            <a:ext cx="1111200" cy="3327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“transformers”</a:t>
            </a:r>
            <a:endParaRPr/>
          </a:p>
        </p:txBody>
      </p:sp>
      <p:sp>
        <p:nvSpPr>
          <p:cNvPr id="244" name="Google Shape;244;p24"/>
          <p:cNvSpPr/>
          <p:nvPr/>
        </p:nvSpPr>
        <p:spPr>
          <a:xfrm>
            <a:off x="3094775" y="3003500"/>
            <a:ext cx="473700" cy="998700"/>
          </a:xfrm>
          <a:prstGeom prst="roundRect">
            <a:avLst>
              <a:gd fmla="val 16667" name="adj"/>
            </a:avLst>
          </a:prstGeom>
          <a:solidFill>
            <a:srgbClr val="56658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r>
              <a:rPr b="1" lang="en" sz="800">
                <a:solidFill>
                  <a:srgbClr val="FFFFFF"/>
                </a:solidFill>
                <a:latin typeface="Ubuntu"/>
                <a:ea typeface="Ubuntu"/>
                <a:cs typeface="Ubuntu"/>
                <a:sym typeface="Ubuntu"/>
              </a:rPr>
              <a:t>.02</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 </a:t>
            </a:r>
            <a:r>
              <a:rPr b="1" lang="en" sz="800">
                <a:solidFill>
                  <a:srgbClr val="FFFFFF"/>
                </a:solidFill>
                <a:latin typeface="Ubuntu"/>
                <a:ea typeface="Ubuntu"/>
                <a:cs typeface="Ubuntu"/>
                <a:sym typeface="Ubuntu"/>
              </a:rPr>
              <a:t>2.3</a:t>
            </a:r>
            <a:r>
              <a:rPr b="1" lang="en" sz="800">
                <a:solidFill>
                  <a:srgbClr val="FFFFFF"/>
                </a:solidFill>
                <a:latin typeface="Ubuntu"/>
                <a:ea typeface="Ubuntu"/>
                <a:cs typeface="Ubuntu"/>
                <a:sym typeface="Ubuntu"/>
              </a:rPr>
              <a:t>6</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-1.12</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3.13</a:t>
            </a:r>
            <a:endParaRPr b="1" sz="800">
              <a:solidFill>
                <a:schemeClr val="lt1"/>
              </a:solidFill>
              <a:latin typeface="Ubuntu"/>
              <a:ea typeface="Ubuntu"/>
              <a:cs typeface="Ubuntu"/>
              <a:sym typeface="Ubuntu"/>
            </a:endParaRPr>
          </a:p>
        </p:txBody>
      </p:sp>
      <p:cxnSp>
        <p:nvCxnSpPr>
          <p:cNvPr id="245" name="Google Shape;245;p24"/>
          <p:cNvCxnSpPr>
            <a:stCxn id="246" idx="3"/>
            <a:endCxn id="247" idx="1"/>
          </p:cNvCxnSpPr>
          <p:nvPr/>
        </p:nvCxnSpPr>
        <p:spPr>
          <a:xfrm>
            <a:off x="1370175" y="3502850"/>
            <a:ext cx="392100" cy="0"/>
          </a:xfrm>
          <a:prstGeom prst="straightConnector1">
            <a:avLst/>
          </a:prstGeom>
          <a:noFill/>
          <a:ln cap="flat" cmpd="sng" w="9525">
            <a:solidFill>
              <a:srgbClr val="011C5D"/>
            </a:solidFill>
            <a:prstDash val="solid"/>
            <a:round/>
            <a:headEnd len="sm" w="sm" type="none"/>
            <a:tailEnd len="med" w="med" type="triangle"/>
          </a:ln>
        </p:spPr>
      </p:cxnSp>
      <p:sp>
        <p:nvSpPr>
          <p:cNvPr id="247" name="Google Shape;247;p24"/>
          <p:cNvSpPr/>
          <p:nvPr/>
        </p:nvSpPr>
        <p:spPr>
          <a:xfrm>
            <a:off x="1762375" y="3183950"/>
            <a:ext cx="940200" cy="637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Embedding model</a:t>
            </a:r>
            <a:endParaRPr sz="1000">
              <a:latin typeface="Ubuntu"/>
              <a:ea typeface="Ubuntu"/>
              <a:cs typeface="Ubuntu"/>
              <a:sym typeface="Ubuntu"/>
            </a:endParaRPr>
          </a:p>
        </p:txBody>
      </p:sp>
      <p:cxnSp>
        <p:nvCxnSpPr>
          <p:cNvPr id="248" name="Google Shape;248;p24"/>
          <p:cNvCxnSpPr>
            <a:stCxn id="247" idx="3"/>
            <a:endCxn id="244" idx="1"/>
          </p:cNvCxnSpPr>
          <p:nvPr/>
        </p:nvCxnSpPr>
        <p:spPr>
          <a:xfrm>
            <a:off x="2702575" y="3502850"/>
            <a:ext cx="392100" cy="0"/>
          </a:xfrm>
          <a:prstGeom prst="straightConnector1">
            <a:avLst/>
          </a:prstGeom>
          <a:noFill/>
          <a:ln cap="flat" cmpd="sng" w="9525">
            <a:solidFill>
              <a:srgbClr val="011C5D"/>
            </a:solidFill>
            <a:prstDash val="solid"/>
            <a:round/>
            <a:headEnd len="sm" w="sm" type="none"/>
            <a:tailEnd len="med" w="med" type="triangle"/>
          </a:ln>
        </p:spPr>
      </p:cxnSp>
      <p:sp>
        <p:nvSpPr>
          <p:cNvPr id="246" name="Google Shape;246;p24"/>
          <p:cNvSpPr/>
          <p:nvPr/>
        </p:nvSpPr>
        <p:spPr>
          <a:xfrm>
            <a:off x="258975" y="3336500"/>
            <a:ext cx="1111200" cy="3327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011C5D"/>
                </a:solidFill>
                <a:latin typeface="Ubuntu"/>
                <a:ea typeface="Ubuntu"/>
                <a:cs typeface="Ubuntu"/>
                <a:sym typeface="Ubuntu"/>
              </a:rPr>
              <a:t>“are”</a:t>
            </a:r>
            <a:endParaRPr/>
          </a:p>
        </p:txBody>
      </p:sp>
      <p:sp>
        <p:nvSpPr>
          <p:cNvPr id="249" name="Google Shape;249;p24"/>
          <p:cNvSpPr/>
          <p:nvPr/>
        </p:nvSpPr>
        <p:spPr>
          <a:xfrm>
            <a:off x="3827825" y="1902413"/>
            <a:ext cx="174300" cy="962100"/>
          </a:xfrm>
          <a:prstGeom prst="rightBrace">
            <a:avLst>
              <a:gd fmla="val 50000" name="adj1"/>
              <a:gd fmla="val 50000"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4"/>
          <p:cNvSpPr txBox="1"/>
          <p:nvPr/>
        </p:nvSpPr>
        <p:spPr>
          <a:xfrm>
            <a:off x="4027600" y="2113575"/>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D</a:t>
            </a:r>
            <a:endParaRPr sz="1800">
              <a:solidFill>
                <a:srgbClr val="011C5D"/>
              </a:solidFill>
              <a:latin typeface="Ubuntu"/>
              <a:ea typeface="Ubuntu"/>
              <a:cs typeface="Ubuntu"/>
              <a:sym typeface="Ubuntu"/>
            </a:endParaRPr>
          </a:p>
        </p:txBody>
      </p:sp>
      <p:sp>
        <p:nvSpPr>
          <p:cNvPr id="251" name="Google Shape;251;p24"/>
          <p:cNvSpPr txBox="1"/>
          <p:nvPr/>
        </p:nvSpPr>
        <p:spPr>
          <a:xfrm>
            <a:off x="4027600" y="3306050"/>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D</a:t>
            </a:r>
            <a:endParaRPr sz="1800">
              <a:solidFill>
                <a:srgbClr val="011C5D"/>
              </a:solidFill>
              <a:latin typeface="Ubuntu"/>
              <a:ea typeface="Ubuntu"/>
              <a:cs typeface="Ubuntu"/>
              <a:sym typeface="Ubuntu"/>
            </a:endParaRPr>
          </a:p>
        </p:txBody>
      </p:sp>
      <p:sp>
        <p:nvSpPr>
          <p:cNvPr id="252" name="Google Shape;252;p24"/>
          <p:cNvSpPr/>
          <p:nvPr/>
        </p:nvSpPr>
        <p:spPr>
          <a:xfrm>
            <a:off x="4699725" y="2444075"/>
            <a:ext cx="473700" cy="998700"/>
          </a:xfrm>
          <a:prstGeom prst="roundRect">
            <a:avLst>
              <a:gd fmla="val 16667" name="adj"/>
            </a:avLst>
          </a:prstGeom>
          <a:solidFill>
            <a:srgbClr val="56658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r>
              <a:rPr b="1" lang="en" sz="800">
                <a:solidFill>
                  <a:srgbClr val="FFFFFF"/>
                </a:solidFill>
                <a:latin typeface="Ubuntu"/>
                <a:ea typeface="Ubuntu"/>
                <a:cs typeface="Ubuntu"/>
                <a:sym typeface="Ubuntu"/>
              </a:rPr>
              <a:t>81</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 </a:t>
            </a:r>
            <a:r>
              <a:rPr b="1" lang="en" sz="800">
                <a:solidFill>
                  <a:srgbClr val="FFFFFF"/>
                </a:solidFill>
                <a:latin typeface="Ubuntu"/>
                <a:ea typeface="Ubuntu"/>
                <a:cs typeface="Ubuntu"/>
                <a:sym typeface="Ubuntu"/>
              </a:rPr>
              <a:t>4.56</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-4.35</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2.21</a:t>
            </a:r>
            <a:endParaRPr b="1" sz="800">
              <a:solidFill>
                <a:schemeClr val="lt1"/>
              </a:solidFill>
              <a:latin typeface="Ubuntu"/>
              <a:ea typeface="Ubuntu"/>
              <a:cs typeface="Ubuntu"/>
              <a:sym typeface="Ubuntu"/>
            </a:endParaRPr>
          </a:p>
        </p:txBody>
      </p:sp>
      <p:sp>
        <p:nvSpPr>
          <p:cNvPr id="253" name="Google Shape;253;p24"/>
          <p:cNvSpPr/>
          <p:nvPr/>
        </p:nvSpPr>
        <p:spPr>
          <a:xfrm>
            <a:off x="5231225" y="2444075"/>
            <a:ext cx="473700" cy="998700"/>
          </a:xfrm>
          <a:prstGeom prst="roundRect">
            <a:avLst>
              <a:gd fmla="val 16667" name="adj"/>
            </a:avLst>
          </a:prstGeom>
          <a:solidFill>
            <a:srgbClr val="56658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r>
              <a:rPr b="1" lang="en" sz="800">
                <a:solidFill>
                  <a:srgbClr val="FFFFFF"/>
                </a:solidFill>
                <a:latin typeface="Ubuntu"/>
                <a:ea typeface="Ubuntu"/>
                <a:cs typeface="Ubuntu"/>
                <a:sym typeface="Ubuntu"/>
              </a:rPr>
              <a:t>81</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 </a:t>
            </a:r>
            <a:r>
              <a:rPr b="1" lang="en" sz="800">
                <a:solidFill>
                  <a:srgbClr val="FFFFFF"/>
                </a:solidFill>
                <a:latin typeface="Ubuntu"/>
                <a:ea typeface="Ubuntu"/>
                <a:cs typeface="Ubuntu"/>
                <a:sym typeface="Ubuntu"/>
              </a:rPr>
              <a:t>4.56</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-4.35</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2.21</a:t>
            </a:r>
            <a:endParaRPr b="1" sz="800">
              <a:solidFill>
                <a:schemeClr val="lt1"/>
              </a:solidFill>
              <a:latin typeface="Ubuntu"/>
              <a:ea typeface="Ubuntu"/>
              <a:cs typeface="Ubuntu"/>
              <a:sym typeface="Ubuntu"/>
            </a:endParaRPr>
          </a:p>
        </p:txBody>
      </p:sp>
      <p:sp>
        <p:nvSpPr>
          <p:cNvPr id="254" name="Google Shape;254;p24"/>
          <p:cNvSpPr/>
          <p:nvPr/>
        </p:nvSpPr>
        <p:spPr>
          <a:xfrm>
            <a:off x="5762725" y="2462375"/>
            <a:ext cx="174300" cy="962100"/>
          </a:xfrm>
          <a:prstGeom prst="rightBrace">
            <a:avLst>
              <a:gd fmla="val 50000" name="adj1"/>
              <a:gd fmla="val 50000"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txBox="1"/>
          <p:nvPr/>
        </p:nvSpPr>
        <p:spPr>
          <a:xfrm>
            <a:off x="5995825" y="2728350"/>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D</a:t>
            </a:r>
            <a:endParaRPr sz="1800">
              <a:solidFill>
                <a:srgbClr val="011C5D"/>
              </a:solidFill>
              <a:latin typeface="Ubuntu"/>
              <a:ea typeface="Ubuntu"/>
              <a:cs typeface="Ubuntu"/>
              <a:sym typeface="Ubuntu"/>
            </a:endParaRPr>
          </a:p>
        </p:txBody>
      </p:sp>
      <p:sp>
        <p:nvSpPr>
          <p:cNvPr id="256" name="Google Shape;256;p24"/>
          <p:cNvSpPr/>
          <p:nvPr/>
        </p:nvSpPr>
        <p:spPr>
          <a:xfrm rot="-5400000">
            <a:off x="5129175" y="1827800"/>
            <a:ext cx="174300" cy="962100"/>
          </a:xfrm>
          <a:prstGeom prst="rightBrace">
            <a:avLst>
              <a:gd fmla="val 50000" name="adj1"/>
              <a:gd fmla="val 50000"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txBox="1"/>
          <p:nvPr/>
        </p:nvSpPr>
        <p:spPr>
          <a:xfrm>
            <a:off x="5062425" y="1780025"/>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2</a:t>
            </a:r>
            <a:endParaRPr sz="1800">
              <a:solidFill>
                <a:srgbClr val="011C5D"/>
              </a:solidFill>
              <a:latin typeface="Ubuntu"/>
              <a:ea typeface="Ubuntu"/>
              <a:cs typeface="Ubuntu"/>
              <a:sym typeface="Ubuntu"/>
            </a:endParaRPr>
          </a:p>
        </p:txBody>
      </p:sp>
      <p:pic>
        <p:nvPicPr>
          <p:cNvPr id="258" name="Google Shape;258;p24"/>
          <p:cNvPicPr preferRelativeResize="0"/>
          <p:nvPr/>
        </p:nvPicPr>
        <p:blipFill>
          <a:blip r:embed="rId3">
            <a:alphaModFix/>
          </a:blip>
          <a:stretch>
            <a:fillRect/>
          </a:stretch>
        </p:blipFill>
        <p:spPr>
          <a:xfrm>
            <a:off x="7126025" y="1969963"/>
            <a:ext cx="1767217" cy="1910375"/>
          </a:xfrm>
          <a:prstGeom prst="rect">
            <a:avLst/>
          </a:prstGeom>
          <a:noFill/>
          <a:ln>
            <a:noFill/>
          </a:ln>
        </p:spPr>
      </p:pic>
      <p:sp>
        <p:nvSpPr>
          <p:cNvPr id="259" name="Google Shape;259;p24"/>
          <p:cNvSpPr/>
          <p:nvPr/>
        </p:nvSpPr>
        <p:spPr>
          <a:xfrm rot="10800000">
            <a:off x="6934025" y="2444100"/>
            <a:ext cx="174300" cy="962100"/>
          </a:xfrm>
          <a:prstGeom prst="rightBrace">
            <a:avLst>
              <a:gd fmla="val 50000" name="adj1"/>
              <a:gd fmla="val 51138"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4"/>
          <p:cNvSpPr txBox="1"/>
          <p:nvPr/>
        </p:nvSpPr>
        <p:spPr>
          <a:xfrm>
            <a:off x="6594525" y="2728363"/>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D</a:t>
            </a:r>
            <a:endParaRPr sz="1800">
              <a:solidFill>
                <a:srgbClr val="011C5D"/>
              </a:solidFill>
              <a:latin typeface="Ubuntu"/>
              <a:ea typeface="Ubuntu"/>
              <a:cs typeface="Ubuntu"/>
              <a:sym typeface="Ubuntu"/>
            </a:endParaRPr>
          </a:p>
        </p:txBody>
      </p:sp>
      <p:sp>
        <p:nvSpPr>
          <p:cNvPr id="261" name="Google Shape;261;p24"/>
          <p:cNvSpPr/>
          <p:nvPr/>
        </p:nvSpPr>
        <p:spPr>
          <a:xfrm rot="-5400000">
            <a:off x="7183475" y="1960400"/>
            <a:ext cx="174300" cy="324600"/>
          </a:xfrm>
          <a:prstGeom prst="rightBrace">
            <a:avLst>
              <a:gd fmla="val 50000" name="adj1"/>
              <a:gd fmla="val 50000" name="adj2"/>
            </a:avLst>
          </a:prstGeom>
          <a:noFill/>
          <a:ln cap="flat" cmpd="sng" w="9525">
            <a:solidFill>
              <a:srgbClr val="5665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txBox="1"/>
          <p:nvPr/>
        </p:nvSpPr>
        <p:spPr>
          <a:xfrm>
            <a:off x="7108325" y="1641950"/>
            <a:ext cx="30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1</a:t>
            </a:r>
            <a:endParaRPr sz="1800">
              <a:solidFill>
                <a:srgbClr val="011C5D"/>
              </a:solidFill>
              <a:latin typeface="Ubuntu"/>
              <a:ea typeface="Ubuntu"/>
              <a:cs typeface="Ubuntu"/>
              <a:sym typeface="Ubuntu"/>
            </a:endParaRPr>
          </a:p>
        </p:txBody>
      </p:sp>
      <p:sp>
        <p:nvSpPr>
          <p:cNvPr id="263" name="Google Shape;263;p24"/>
          <p:cNvSpPr txBox="1"/>
          <p:nvPr/>
        </p:nvSpPr>
        <p:spPr>
          <a:xfrm>
            <a:off x="6217575" y="2353800"/>
            <a:ext cx="4359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rgbClr val="FFFFFF"/>
                </a:highlight>
              </a:rPr>
              <a:t>⛔</a:t>
            </a:r>
            <a:endParaRPr sz="2000">
              <a:solidFill>
                <a:schemeClr val="dk2"/>
              </a:solidFill>
            </a:endParaRPr>
          </a:p>
        </p:txBody>
      </p:sp>
      <p:sp>
        <p:nvSpPr>
          <p:cNvPr id="264" name="Google Shape;264;p24"/>
          <p:cNvSpPr txBox="1"/>
          <p:nvPr/>
        </p:nvSpPr>
        <p:spPr>
          <a:xfrm>
            <a:off x="6158025" y="2035550"/>
            <a:ext cx="74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2 ≠1</a:t>
            </a:r>
            <a:endParaRPr sz="1800">
              <a:solidFill>
                <a:srgbClr val="011C5D"/>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2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71" name="Google Shape;271;p25"/>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72" name="Google Shape;272;p25"/>
          <p:cNvSpPr txBox="1"/>
          <p:nvPr>
            <p:ph idx="1" type="body"/>
          </p:nvPr>
        </p:nvSpPr>
        <p:spPr>
          <a:xfrm>
            <a:off x="458600" y="83415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Seq2seq model</a:t>
            </a:r>
            <a:endParaRPr>
              <a:solidFill>
                <a:srgbClr val="011C5D"/>
              </a:solidFill>
            </a:endParaRPr>
          </a:p>
        </p:txBody>
      </p:sp>
      <p:pic>
        <p:nvPicPr>
          <p:cNvPr id="273" name="Google Shape;273;p25"/>
          <p:cNvPicPr preferRelativeResize="0"/>
          <p:nvPr/>
        </p:nvPicPr>
        <p:blipFill>
          <a:blip r:embed="rId3">
            <a:alphaModFix/>
          </a:blip>
          <a:stretch>
            <a:fillRect/>
          </a:stretch>
        </p:blipFill>
        <p:spPr>
          <a:xfrm>
            <a:off x="488175" y="1432100"/>
            <a:ext cx="8167659" cy="3396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2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80" name="Google Shape;280;p26"/>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81" name="Google Shape;281;p2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Recurrent Neural Networks (Sequential Model)</a:t>
            </a:r>
            <a:endParaRPr>
              <a:solidFill>
                <a:srgbClr val="011C5D"/>
              </a:solidFill>
            </a:endParaRPr>
          </a:p>
        </p:txBody>
      </p:sp>
      <p:sp>
        <p:nvSpPr>
          <p:cNvPr id="282" name="Google Shape;282;p26"/>
          <p:cNvSpPr txBox="1"/>
          <p:nvPr/>
        </p:nvSpPr>
        <p:spPr>
          <a:xfrm>
            <a:off x="1143350" y="1740713"/>
            <a:ext cx="2841300" cy="19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Advantages</a:t>
            </a:r>
            <a:r>
              <a:rPr lang="en">
                <a:solidFill>
                  <a:srgbClr val="011C5D"/>
                </a:solidFill>
                <a:latin typeface="Ubuntu"/>
                <a:ea typeface="Ubuntu"/>
                <a:cs typeface="Ubuntu"/>
                <a:sym typeface="Ubuntu"/>
              </a:rPr>
              <a:t>:</a:t>
            </a:r>
            <a:endParaRPr>
              <a:solidFill>
                <a:srgbClr val="011C5D"/>
              </a:solidFill>
              <a:latin typeface="Ubuntu"/>
              <a:ea typeface="Ubuntu"/>
              <a:cs typeface="Ubuntu"/>
              <a:sym typeface="Ubuntu"/>
            </a:endParaRPr>
          </a:p>
          <a:p>
            <a:pPr indent="0" lvl="0" marL="0" rtl="0" algn="l">
              <a:spcBef>
                <a:spcPts val="0"/>
              </a:spcBef>
              <a:spcAft>
                <a:spcPts val="0"/>
              </a:spcAft>
              <a:buNone/>
            </a:pPr>
            <a:r>
              <a:rPr lang="en">
                <a:solidFill>
                  <a:srgbClr val="011C5D"/>
                </a:solidFill>
                <a:latin typeface="Ubuntu"/>
                <a:ea typeface="Ubuntu"/>
                <a:cs typeface="Ubuntu"/>
                <a:sym typeface="Ubuntu"/>
              </a:rPr>
              <a:t>Can learn from context of previous word</a:t>
            </a:r>
            <a:endParaRPr>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a:solidFill>
                  <a:srgbClr val="011C5D"/>
                </a:solidFill>
                <a:latin typeface="Ubuntu"/>
                <a:ea typeface="Ubuntu"/>
                <a:cs typeface="Ubuntu"/>
                <a:sym typeface="Ubuntu"/>
              </a:rPr>
              <a:t>Self supervised learning model</a:t>
            </a:r>
            <a:endParaRPr>
              <a:solidFill>
                <a:srgbClr val="011C5D"/>
              </a:solidFill>
              <a:latin typeface="Ubuntu"/>
              <a:ea typeface="Ubuntu"/>
              <a:cs typeface="Ubuntu"/>
              <a:sym typeface="Ubuntu"/>
            </a:endParaRPr>
          </a:p>
          <a:p>
            <a:pPr indent="0" lvl="0" marL="0" rtl="0" algn="l">
              <a:spcBef>
                <a:spcPts val="0"/>
              </a:spcBef>
              <a:spcAft>
                <a:spcPts val="0"/>
              </a:spcAft>
              <a:buNone/>
            </a:pPr>
            <a:r>
              <a:t/>
            </a:r>
            <a:endParaRPr>
              <a:solidFill>
                <a:srgbClr val="011C5D"/>
              </a:solidFill>
              <a:latin typeface="Ubuntu"/>
              <a:ea typeface="Ubuntu"/>
              <a:cs typeface="Ubuntu"/>
              <a:sym typeface="Ubuntu"/>
            </a:endParaRPr>
          </a:p>
          <a:p>
            <a:pPr indent="0" lvl="0" marL="0" rtl="0" algn="l">
              <a:spcBef>
                <a:spcPts val="0"/>
              </a:spcBef>
              <a:spcAft>
                <a:spcPts val="0"/>
              </a:spcAft>
              <a:buNone/>
            </a:pPr>
            <a:r>
              <a:t/>
            </a:r>
            <a:endParaRPr>
              <a:solidFill>
                <a:srgbClr val="011C5D"/>
              </a:solidFill>
              <a:latin typeface="Ubuntu"/>
              <a:ea typeface="Ubuntu"/>
              <a:cs typeface="Ubuntu"/>
              <a:sym typeface="Ubuntu"/>
            </a:endParaRPr>
          </a:p>
          <a:p>
            <a:pPr indent="0" lvl="0" marL="0" rtl="0" algn="l">
              <a:spcBef>
                <a:spcPts val="0"/>
              </a:spcBef>
              <a:spcAft>
                <a:spcPts val="0"/>
              </a:spcAft>
              <a:buNone/>
            </a:pPr>
            <a:r>
              <a:rPr b="1" lang="en">
                <a:solidFill>
                  <a:srgbClr val="011C5D"/>
                </a:solidFill>
                <a:latin typeface="Ubuntu"/>
                <a:ea typeface="Ubuntu"/>
                <a:cs typeface="Ubuntu"/>
                <a:sym typeface="Ubuntu"/>
              </a:rPr>
              <a:t>Problems:</a:t>
            </a:r>
            <a:endParaRPr b="1">
              <a:solidFill>
                <a:srgbClr val="011C5D"/>
              </a:solidFill>
              <a:latin typeface="Ubuntu"/>
              <a:ea typeface="Ubuntu"/>
              <a:cs typeface="Ubuntu"/>
              <a:sym typeface="Ubuntu"/>
            </a:endParaRPr>
          </a:p>
          <a:p>
            <a:pPr indent="0" lvl="0" marL="0" rtl="0" algn="l">
              <a:spcBef>
                <a:spcPts val="0"/>
              </a:spcBef>
              <a:spcAft>
                <a:spcPts val="0"/>
              </a:spcAft>
              <a:buNone/>
            </a:pPr>
            <a:r>
              <a:rPr lang="en">
                <a:solidFill>
                  <a:srgbClr val="011C5D"/>
                </a:solidFill>
                <a:latin typeface="Ubuntu"/>
                <a:ea typeface="Ubuntu"/>
                <a:cs typeface="Ubuntu"/>
                <a:sym typeface="Ubuntu"/>
              </a:rPr>
              <a:t>Sequential model </a:t>
            </a:r>
            <a:endParaRPr>
              <a:solidFill>
                <a:srgbClr val="011C5D"/>
              </a:solidFill>
              <a:latin typeface="Ubuntu"/>
              <a:ea typeface="Ubuntu"/>
              <a:cs typeface="Ubuntu"/>
              <a:sym typeface="Ubuntu"/>
            </a:endParaRPr>
          </a:p>
          <a:p>
            <a:pPr indent="0" lvl="0" marL="0" rtl="0" algn="l">
              <a:spcBef>
                <a:spcPts val="0"/>
              </a:spcBef>
              <a:spcAft>
                <a:spcPts val="0"/>
              </a:spcAft>
              <a:buNone/>
            </a:pPr>
            <a:r>
              <a:rPr lang="en">
                <a:solidFill>
                  <a:srgbClr val="011C5D"/>
                </a:solidFill>
                <a:latin typeface="Ubuntu"/>
                <a:ea typeface="Ubuntu"/>
                <a:cs typeface="Ubuntu"/>
                <a:sym typeface="Ubuntu"/>
              </a:rPr>
              <a:t>Very short term memory </a:t>
            </a:r>
            <a:endParaRPr>
              <a:solidFill>
                <a:srgbClr val="011C5D"/>
              </a:solidFill>
              <a:latin typeface="Ubuntu"/>
              <a:ea typeface="Ubuntu"/>
              <a:cs typeface="Ubuntu"/>
              <a:sym typeface="Ubuntu"/>
            </a:endParaRPr>
          </a:p>
          <a:p>
            <a:pPr indent="0" lvl="0" marL="0" rtl="0" algn="l">
              <a:spcBef>
                <a:spcPts val="0"/>
              </a:spcBef>
              <a:spcAft>
                <a:spcPts val="0"/>
              </a:spcAft>
              <a:buNone/>
            </a:pPr>
            <a:r>
              <a:t/>
            </a:r>
            <a:endParaRPr>
              <a:solidFill>
                <a:srgbClr val="011C5D"/>
              </a:solidFill>
              <a:latin typeface="Ubuntu"/>
              <a:ea typeface="Ubuntu"/>
              <a:cs typeface="Ubuntu"/>
              <a:sym typeface="Ubuntu"/>
            </a:endParaRPr>
          </a:p>
        </p:txBody>
      </p:sp>
      <p:pic>
        <p:nvPicPr>
          <p:cNvPr id="283" name="Google Shape;283;p26"/>
          <p:cNvPicPr preferRelativeResize="0"/>
          <p:nvPr/>
        </p:nvPicPr>
        <p:blipFill>
          <a:blip r:embed="rId3">
            <a:alphaModFix/>
          </a:blip>
          <a:stretch>
            <a:fillRect/>
          </a:stretch>
        </p:blipFill>
        <p:spPr>
          <a:xfrm>
            <a:off x="5024600" y="906425"/>
            <a:ext cx="3395690" cy="36033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2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90" name="Google Shape;290;p27"/>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91" name="Google Shape;291;p2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Recurrent Neural Networks (Seq2seq model)</a:t>
            </a:r>
            <a:endParaRPr>
              <a:solidFill>
                <a:srgbClr val="011C5D"/>
              </a:solidFill>
            </a:endParaRPr>
          </a:p>
        </p:txBody>
      </p:sp>
      <p:pic>
        <p:nvPicPr>
          <p:cNvPr id="292" name="Google Shape;292;p27"/>
          <p:cNvPicPr preferRelativeResize="0"/>
          <p:nvPr/>
        </p:nvPicPr>
        <p:blipFill>
          <a:blip r:embed="rId3">
            <a:alphaModFix/>
          </a:blip>
          <a:stretch>
            <a:fillRect/>
          </a:stretch>
        </p:blipFill>
        <p:spPr>
          <a:xfrm>
            <a:off x="458600" y="1151325"/>
            <a:ext cx="7018900" cy="378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2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299" name="Google Shape;299;p28"/>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0" name="Google Shape;300;p2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Recurrent Neural Networks (Seq2seq model)</a:t>
            </a:r>
            <a:endParaRPr>
              <a:solidFill>
                <a:srgbClr val="011C5D"/>
              </a:solidFill>
            </a:endParaRPr>
          </a:p>
        </p:txBody>
      </p:sp>
      <p:sp>
        <p:nvSpPr>
          <p:cNvPr id="301" name="Google Shape;301;p28"/>
          <p:cNvSpPr txBox="1"/>
          <p:nvPr/>
        </p:nvSpPr>
        <p:spPr>
          <a:xfrm>
            <a:off x="4468650" y="4375025"/>
            <a:ext cx="40038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Briefly describe the architecture of a RNN [Blog]</a:t>
            </a:r>
            <a:r>
              <a:rPr lang="en" sz="800">
                <a:solidFill>
                  <a:schemeClr val="dk2"/>
                </a:solidFill>
              </a:rPr>
              <a:t> </a:t>
            </a:r>
            <a:endParaRPr sz="800">
              <a:solidFill>
                <a:schemeClr val="dk2"/>
              </a:solidFill>
            </a:endParaRPr>
          </a:p>
        </p:txBody>
      </p:sp>
      <p:pic>
        <p:nvPicPr>
          <p:cNvPr id="302" name="Google Shape;302;p28"/>
          <p:cNvPicPr preferRelativeResize="0"/>
          <p:nvPr/>
        </p:nvPicPr>
        <p:blipFill>
          <a:blip r:embed="rId4">
            <a:alphaModFix/>
          </a:blip>
          <a:stretch>
            <a:fillRect/>
          </a:stretch>
        </p:blipFill>
        <p:spPr>
          <a:xfrm>
            <a:off x="4533384" y="1382963"/>
            <a:ext cx="3874324" cy="2686400"/>
          </a:xfrm>
          <a:prstGeom prst="rect">
            <a:avLst/>
          </a:prstGeom>
          <a:noFill/>
          <a:ln>
            <a:noFill/>
          </a:ln>
        </p:spPr>
      </p:pic>
      <p:sp>
        <p:nvSpPr>
          <p:cNvPr id="303" name="Google Shape;303;p28"/>
          <p:cNvSpPr txBox="1"/>
          <p:nvPr/>
        </p:nvSpPr>
        <p:spPr>
          <a:xfrm>
            <a:off x="314975" y="2001875"/>
            <a:ext cx="3874200" cy="2171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rgbClr val="011C5D"/>
              </a:buClr>
              <a:buSzPts val="800"/>
              <a:buFont typeface="Ubuntu"/>
              <a:buChar char="●"/>
            </a:pPr>
            <a:r>
              <a:rPr lang="en" sz="1600">
                <a:solidFill>
                  <a:srgbClr val="011C5D"/>
                </a:solidFill>
                <a:latin typeface="Ubuntu"/>
                <a:ea typeface="Ubuntu"/>
                <a:cs typeface="Ubuntu"/>
                <a:sym typeface="Ubuntu"/>
              </a:rPr>
              <a:t>Each word is given sequentially (x</a:t>
            </a:r>
            <a:r>
              <a:rPr baseline="-25000" lang="en" sz="1600">
                <a:solidFill>
                  <a:srgbClr val="011C5D"/>
                </a:solidFill>
                <a:latin typeface="Ubuntu"/>
                <a:ea typeface="Ubuntu"/>
                <a:cs typeface="Ubuntu"/>
                <a:sym typeface="Ubuntu"/>
              </a:rPr>
              <a:t>t</a:t>
            </a:r>
            <a:r>
              <a:rPr lang="en" sz="1600">
                <a:solidFill>
                  <a:srgbClr val="011C5D"/>
                </a:solidFill>
                <a:latin typeface="Ubuntu"/>
                <a:ea typeface="Ubuntu"/>
                <a:cs typeface="Ubuntu"/>
                <a:sym typeface="Ubuntu"/>
              </a:rPr>
              <a:t>)</a:t>
            </a:r>
            <a:endParaRPr sz="1600">
              <a:solidFill>
                <a:srgbClr val="011C5D"/>
              </a:solidFill>
              <a:latin typeface="Ubuntu"/>
              <a:ea typeface="Ubuntu"/>
              <a:cs typeface="Ubuntu"/>
              <a:sym typeface="Ubuntu"/>
            </a:endParaRPr>
          </a:p>
          <a:p>
            <a:pPr indent="-279400" lvl="0" marL="457200" rtl="0" algn="l">
              <a:spcBef>
                <a:spcPts val="0"/>
              </a:spcBef>
              <a:spcAft>
                <a:spcPts val="0"/>
              </a:spcAft>
              <a:buClr>
                <a:srgbClr val="011C5D"/>
              </a:buClr>
              <a:buSzPts val="800"/>
              <a:buFont typeface="Ubuntu"/>
              <a:buChar char="●"/>
            </a:pPr>
            <a:r>
              <a:rPr lang="en" sz="1600">
                <a:solidFill>
                  <a:srgbClr val="011C5D"/>
                </a:solidFill>
                <a:latin typeface="Ubuntu"/>
                <a:ea typeface="Ubuntu"/>
                <a:cs typeface="Ubuntu"/>
                <a:sym typeface="Ubuntu"/>
              </a:rPr>
              <a:t>An intern memory is updated after each word </a:t>
            </a:r>
            <a:r>
              <a:rPr lang="en" sz="1600">
                <a:solidFill>
                  <a:srgbClr val="011C5D"/>
                </a:solidFill>
                <a:latin typeface="Ubuntu"/>
                <a:ea typeface="Ubuntu"/>
                <a:cs typeface="Ubuntu"/>
                <a:sym typeface="Ubuntu"/>
              </a:rPr>
              <a:t> (h</a:t>
            </a:r>
            <a:r>
              <a:rPr baseline="-25000" lang="en" sz="1600">
                <a:solidFill>
                  <a:srgbClr val="011C5D"/>
                </a:solidFill>
                <a:latin typeface="Ubuntu"/>
                <a:ea typeface="Ubuntu"/>
                <a:cs typeface="Ubuntu"/>
                <a:sym typeface="Ubuntu"/>
              </a:rPr>
              <a:t>t</a:t>
            </a:r>
            <a:r>
              <a:rPr lang="en" sz="1600">
                <a:solidFill>
                  <a:srgbClr val="011C5D"/>
                </a:solidFill>
                <a:latin typeface="Ubuntu"/>
                <a:ea typeface="Ubuntu"/>
                <a:cs typeface="Ubuntu"/>
                <a:sym typeface="Ubuntu"/>
              </a:rPr>
              <a:t>)</a:t>
            </a:r>
            <a:endParaRPr sz="1600">
              <a:solidFill>
                <a:srgbClr val="011C5D"/>
              </a:solidFill>
              <a:latin typeface="Ubuntu"/>
              <a:ea typeface="Ubuntu"/>
              <a:cs typeface="Ubuntu"/>
              <a:sym typeface="Ubuntu"/>
            </a:endParaRPr>
          </a:p>
          <a:p>
            <a:pPr indent="-279400" lvl="0" marL="457200" rtl="0" algn="l">
              <a:spcBef>
                <a:spcPts val="0"/>
              </a:spcBef>
              <a:spcAft>
                <a:spcPts val="0"/>
              </a:spcAft>
              <a:buClr>
                <a:srgbClr val="011C5D"/>
              </a:buClr>
              <a:buSzPts val="800"/>
              <a:buFont typeface="Ubuntu"/>
              <a:buChar char="●"/>
            </a:pPr>
            <a:r>
              <a:rPr lang="en" sz="1600">
                <a:solidFill>
                  <a:srgbClr val="011C5D"/>
                </a:solidFill>
                <a:latin typeface="Ubuntu"/>
                <a:ea typeface="Ubuntu"/>
                <a:cs typeface="Ubuntu"/>
                <a:sym typeface="Ubuntu"/>
              </a:rPr>
              <a:t>A context is provided with this memory</a:t>
            </a:r>
            <a:endParaRPr sz="1600">
              <a:solidFill>
                <a:srgbClr val="011C5D"/>
              </a:solidFill>
              <a:latin typeface="Ubuntu"/>
              <a:ea typeface="Ubuntu"/>
              <a:cs typeface="Ubuntu"/>
              <a:sym typeface="Ubuntu"/>
            </a:endParaRPr>
          </a:p>
          <a:p>
            <a:pPr indent="0" lvl="0" marL="0" rtl="0" algn="l">
              <a:spcBef>
                <a:spcPts val="0"/>
              </a:spcBef>
              <a:spcAft>
                <a:spcPts val="0"/>
              </a:spcAft>
              <a:buNone/>
            </a:pPr>
            <a:r>
              <a:t/>
            </a:r>
            <a:endParaRPr sz="1600">
              <a:solidFill>
                <a:srgbClr val="011C5D"/>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9"/>
          <p:cNvPicPr preferRelativeResize="0"/>
          <p:nvPr/>
        </p:nvPicPr>
        <p:blipFill>
          <a:blip r:embed="rId3">
            <a:alphaModFix/>
          </a:blip>
          <a:stretch>
            <a:fillRect/>
          </a:stretch>
        </p:blipFill>
        <p:spPr>
          <a:xfrm>
            <a:off x="5960100" y="1056275"/>
            <a:ext cx="2445552" cy="3351025"/>
          </a:xfrm>
          <a:prstGeom prst="rect">
            <a:avLst/>
          </a:prstGeom>
          <a:noFill/>
          <a:ln>
            <a:noFill/>
          </a:ln>
        </p:spPr>
      </p:pic>
      <p:sp>
        <p:nvSpPr>
          <p:cNvPr id="309" name="Google Shape;30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2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311" name="Google Shape;311;p29"/>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2" name="Google Shape;312;p2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solidFill>
                  <a:srgbClr val="011C5D"/>
                </a:solidFill>
              </a:rPr>
              <a:t>RNN limitations: Exploding / Vanishing gradient problem</a:t>
            </a:r>
            <a:endParaRPr>
              <a:solidFill>
                <a:srgbClr val="011C5D"/>
              </a:solidFill>
            </a:endParaRPr>
          </a:p>
        </p:txBody>
      </p:sp>
      <p:sp>
        <p:nvSpPr>
          <p:cNvPr id="313" name="Google Shape;313;p29"/>
          <p:cNvSpPr txBox="1"/>
          <p:nvPr/>
        </p:nvSpPr>
        <p:spPr>
          <a:xfrm>
            <a:off x="5614225" y="193776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314" name="Google Shape;314;p29"/>
          <p:cNvSpPr txBox="1"/>
          <p:nvPr/>
        </p:nvSpPr>
        <p:spPr>
          <a:xfrm>
            <a:off x="5614225" y="266295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315" name="Google Shape;315;p29"/>
          <p:cNvSpPr txBox="1"/>
          <p:nvPr/>
        </p:nvSpPr>
        <p:spPr>
          <a:xfrm>
            <a:off x="5614225"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316" name="Google Shape;316;p29"/>
          <p:cNvSpPr txBox="1"/>
          <p:nvPr/>
        </p:nvSpPr>
        <p:spPr>
          <a:xfrm>
            <a:off x="5614225" y="408388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
        <p:nvSpPr>
          <p:cNvPr id="317" name="Google Shape;317;p29"/>
          <p:cNvSpPr txBox="1"/>
          <p:nvPr/>
        </p:nvSpPr>
        <p:spPr>
          <a:xfrm>
            <a:off x="5614225" y="124200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chemeClr val="lt1"/>
                </a:highlight>
              </a:rPr>
              <a:t>“The”</a:t>
            </a:r>
            <a:endParaRPr sz="1800">
              <a:solidFill>
                <a:schemeClr val="dk2"/>
              </a:solidFill>
              <a:highlight>
                <a:schemeClr val="lt1"/>
              </a:highlight>
            </a:endParaRPr>
          </a:p>
        </p:txBody>
      </p:sp>
      <p:sp>
        <p:nvSpPr>
          <p:cNvPr id="318" name="Google Shape;318;p29"/>
          <p:cNvSpPr txBox="1"/>
          <p:nvPr/>
        </p:nvSpPr>
        <p:spPr>
          <a:xfrm>
            <a:off x="6095950" y="4668400"/>
            <a:ext cx="23097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StatQuest with Josh Starmer [Youtube]</a:t>
            </a:r>
            <a:endParaRPr sz="800">
              <a:solidFill>
                <a:schemeClr val="dk2"/>
              </a:solidFill>
            </a:endParaRPr>
          </a:p>
        </p:txBody>
      </p:sp>
      <p:pic>
        <p:nvPicPr>
          <p:cNvPr id="319" name="Google Shape;319;p29"/>
          <p:cNvPicPr preferRelativeResize="0"/>
          <p:nvPr/>
        </p:nvPicPr>
        <p:blipFill>
          <a:blip r:embed="rId5">
            <a:alphaModFix/>
          </a:blip>
          <a:stretch>
            <a:fillRect/>
          </a:stretch>
        </p:blipFill>
        <p:spPr>
          <a:xfrm>
            <a:off x="595825" y="2209164"/>
            <a:ext cx="3541810" cy="725175"/>
          </a:xfrm>
          <a:prstGeom prst="rect">
            <a:avLst/>
          </a:prstGeom>
          <a:noFill/>
          <a:ln>
            <a:noFill/>
          </a:ln>
        </p:spPr>
      </p:pic>
      <p:sp>
        <p:nvSpPr>
          <p:cNvPr id="320" name="Google Shape;320;p29"/>
          <p:cNvSpPr txBox="1"/>
          <p:nvPr/>
        </p:nvSpPr>
        <p:spPr>
          <a:xfrm>
            <a:off x="710350" y="1444900"/>
            <a:ext cx="4157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Optimizing the loss w.r.t weights: </a:t>
            </a:r>
            <a:endParaRPr sz="1800">
              <a:solidFill>
                <a:srgbClr val="011C5D"/>
              </a:solidFill>
              <a:latin typeface="Ubuntu"/>
              <a:ea typeface="Ubuntu"/>
              <a:cs typeface="Ubuntu"/>
              <a:sym typeface="Ubuntu"/>
            </a:endParaRPr>
          </a:p>
        </p:txBody>
      </p:sp>
      <p:pic>
        <p:nvPicPr>
          <p:cNvPr id="321" name="Google Shape;321;p29"/>
          <p:cNvPicPr preferRelativeResize="0"/>
          <p:nvPr/>
        </p:nvPicPr>
        <p:blipFill>
          <a:blip r:embed="rId6">
            <a:alphaModFix/>
          </a:blip>
          <a:stretch>
            <a:fillRect/>
          </a:stretch>
        </p:blipFill>
        <p:spPr>
          <a:xfrm>
            <a:off x="750700" y="2918850"/>
            <a:ext cx="2310997" cy="657600"/>
          </a:xfrm>
          <a:prstGeom prst="rect">
            <a:avLst/>
          </a:prstGeom>
          <a:noFill/>
          <a:ln>
            <a:noFill/>
          </a:ln>
        </p:spPr>
      </p:pic>
      <p:pic>
        <p:nvPicPr>
          <p:cNvPr id="322" name="Google Shape;322;p29"/>
          <p:cNvPicPr preferRelativeResize="0"/>
          <p:nvPr/>
        </p:nvPicPr>
        <p:blipFill>
          <a:blip r:embed="rId7">
            <a:alphaModFix/>
          </a:blip>
          <a:stretch>
            <a:fillRect/>
          </a:stretch>
        </p:blipFill>
        <p:spPr>
          <a:xfrm>
            <a:off x="750693" y="3740068"/>
            <a:ext cx="2630037" cy="764700"/>
          </a:xfrm>
          <a:prstGeom prst="rect">
            <a:avLst/>
          </a:prstGeom>
          <a:noFill/>
          <a:ln>
            <a:noFill/>
          </a:ln>
        </p:spPr>
      </p:pic>
      <p:sp>
        <p:nvSpPr>
          <p:cNvPr id="323" name="Google Shape;323;p29"/>
          <p:cNvSpPr txBox="1"/>
          <p:nvPr/>
        </p:nvSpPr>
        <p:spPr>
          <a:xfrm>
            <a:off x="751350" y="4668400"/>
            <a:ext cx="4824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8"/>
              </a:rPr>
              <a:t>D. Barack Ore, 2020, The Exploding and Vanishing Gradients Problem in Time Series</a:t>
            </a:r>
            <a:r>
              <a:rPr lang="en" sz="800">
                <a:solidFill>
                  <a:schemeClr val="dk2"/>
                </a:solidFill>
              </a:rPr>
              <a:t> </a:t>
            </a:r>
            <a:endParaRPr sz="800">
              <a:solidFill>
                <a:schemeClr val="dk2"/>
              </a:solidFill>
            </a:endParaRPr>
          </a:p>
        </p:txBody>
      </p:sp>
      <p:sp>
        <p:nvSpPr>
          <p:cNvPr id="324" name="Google Shape;324;p29"/>
          <p:cNvSpPr txBox="1"/>
          <p:nvPr/>
        </p:nvSpPr>
        <p:spPr>
          <a:xfrm>
            <a:off x="7918100" y="4028254"/>
            <a:ext cx="1035000" cy="3672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“Models”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0"/>
          <p:cNvPicPr preferRelativeResize="0"/>
          <p:nvPr/>
        </p:nvPicPr>
        <p:blipFill>
          <a:blip r:embed="rId3">
            <a:alphaModFix/>
          </a:blip>
          <a:stretch>
            <a:fillRect/>
          </a:stretch>
        </p:blipFill>
        <p:spPr>
          <a:xfrm>
            <a:off x="5025075" y="1178600"/>
            <a:ext cx="2445552" cy="3351025"/>
          </a:xfrm>
          <a:prstGeom prst="rect">
            <a:avLst/>
          </a:prstGeom>
          <a:noFill/>
          <a:ln>
            <a:noFill/>
          </a:ln>
        </p:spPr>
      </p:pic>
      <p:sp>
        <p:nvSpPr>
          <p:cNvPr id="330" name="Google Shape;3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3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332" name="Google Shape;332;p30"/>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3" name="Google Shape;333;p3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solidFill>
                  <a:srgbClr val="011C5D"/>
                </a:solidFill>
              </a:rPr>
              <a:t>RNN limitations: Exploding / Vanishing gradient problem</a:t>
            </a:r>
            <a:endParaRPr>
              <a:solidFill>
                <a:srgbClr val="011C5D"/>
              </a:solidFill>
            </a:endParaRPr>
          </a:p>
        </p:txBody>
      </p:sp>
      <p:sp>
        <p:nvSpPr>
          <p:cNvPr id="334" name="Google Shape;334;p30"/>
          <p:cNvSpPr txBox="1"/>
          <p:nvPr/>
        </p:nvSpPr>
        <p:spPr>
          <a:xfrm>
            <a:off x="4679200" y="206008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335" name="Google Shape;335;p30"/>
          <p:cNvSpPr txBox="1"/>
          <p:nvPr/>
        </p:nvSpPr>
        <p:spPr>
          <a:xfrm>
            <a:off x="4679200" y="278527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336" name="Google Shape;336;p30"/>
          <p:cNvSpPr txBox="1"/>
          <p:nvPr/>
        </p:nvSpPr>
        <p:spPr>
          <a:xfrm>
            <a:off x="4679200" y="349575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337" name="Google Shape;337;p30"/>
          <p:cNvSpPr txBox="1"/>
          <p:nvPr/>
        </p:nvSpPr>
        <p:spPr>
          <a:xfrm>
            <a:off x="4679200" y="420621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
        <p:nvSpPr>
          <p:cNvPr id="338" name="Google Shape;338;p30"/>
          <p:cNvSpPr txBox="1"/>
          <p:nvPr/>
        </p:nvSpPr>
        <p:spPr>
          <a:xfrm>
            <a:off x="4679200" y="13643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chemeClr val="lt1"/>
                </a:highlight>
              </a:rPr>
              <a:t>“The”</a:t>
            </a:r>
            <a:endParaRPr sz="1800">
              <a:solidFill>
                <a:schemeClr val="dk2"/>
              </a:solidFill>
              <a:highlight>
                <a:schemeClr val="lt1"/>
              </a:highlight>
            </a:endParaRPr>
          </a:p>
        </p:txBody>
      </p:sp>
      <p:cxnSp>
        <p:nvCxnSpPr>
          <p:cNvPr id="339" name="Google Shape;339;p30"/>
          <p:cNvCxnSpPr>
            <a:endCxn id="340" idx="0"/>
          </p:cNvCxnSpPr>
          <p:nvPr/>
        </p:nvCxnSpPr>
        <p:spPr>
          <a:xfrm>
            <a:off x="3678950" y="2726475"/>
            <a:ext cx="3690300" cy="1410900"/>
          </a:xfrm>
          <a:prstGeom prst="straightConnector1">
            <a:avLst/>
          </a:prstGeom>
          <a:noFill/>
          <a:ln cap="flat" cmpd="sng" w="19050">
            <a:solidFill>
              <a:srgbClr val="12316A"/>
            </a:solidFill>
            <a:prstDash val="dash"/>
            <a:round/>
            <a:headEnd len="sm" w="sm" type="none"/>
            <a:tailEnd len="sm" w="sm" type="none"/>
          </a:ln>
        </p:spPr>
      </p:cxnSp>
      <p:cxnSp>
        <p:nvCxnSpPr>
          <p:cNvPr id="341" name="Google Shape;341;p30"/>
          <p:cNvCxnSpPr>
            <a:endCxn id="340" idx="1"/>
          </p:cNvCxnSpPr>
          <p:nvPr/>
        </p:nvCxnSpPr>
        <p:spPr>
          <a:xfrm>
            <a:off x="3687500" y="3565275"/>
            <a:ext cx="3147000" cy="768900"/>
          </a:xfrm>
          <a:prstGeom prst="straightConnector1">
            <a:avLst/>
          </a:prstGeom>
          <a:noFill/>
          <a:ln cap="flat" cmpd="sng" w="19050">
            <a:solidFill>
              <a:srgbClr val="12316A"/>
            </a:solidFill>
            <a:prstDash val="dash"/>
            <a:round/>
            <a:headEnd len="sm" w="sm" type="none"/>
            <a:tailEnd len="sm" w="sm" type="none"/>
          </a:ln>
        </p:spPr>
      </p:cxnSp>
      <p:sp>
        <p:nvSpPr>
          <p:cNvPr id="340" name="Google Shape;340;p30"/>
          <p:cNvSpPr/>
          <p:nvPr/>
        </p:nvSpPr>
        <p:spPr>
          <a:xfrm>
            <a:off x="6834500" y="4137375"/>
            <a:ext cx="1069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2" name="Google Shape;342;p30"/>
          <p:cNvSpPr txBox="1"/>
          <p:nvPr/>
        </p:nvSpPr>
        <p:spPr>
          <a:xfrm>
            <a:off x="8109000" y="420621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cxnSp>
        <p:nvCxnSpPr>
          <p:cNvPr id="343" name="Google Shape;343;p30"/>
          <p:cNvCxnSpPr>
            <a:stCxn id="340" idx="3"/>
            <a:endCxn id="342" idx="1"/>
          </p:cNvCxnSpPr>
          <p:nvPr/>
        </p:nvCxnSpPr>
        <p:spPr>
          <a:xfrm>
            <a:off x="7904000" y="4334175"/>
            <a:ext cx="204900" cy="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30"/>
          <p:cNvSpPr/>
          <p:nvPr/>
        </p:nvSpPr>
        <p:spPr>
          <a:xfrm>
            <a:off x="539375" y="1620225"/>
            <a:ext cx="2807700" cy="258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a:solidFill>
                  <a:srgbClr val="011C5D"/>
                </a:solidFill>
                <a:latin typeface="Ubuntu"/>
                <a:ea typeface="Ubuntu"/>
                <a:cs typeface="Ubuntu"/>
                <a:sym typeface="Ubuntu"/>
              </a:rPr>
              <a:t>Feed forward</a:t>
            </a:r>
            <a:r>
              <a:rPr lang="en">
                <a:solidFill>
                  <a:srgbClr val="011C5D"/>
                </a:solidFill>
                <a:latin typeface="Ubuntu"/>
                <a:ea typeface="Ubuntu"/>
                <a:cs typeface="Ubuntu"/>
                <a:sym typeface="Ubuntu"/>
              </a:rPr>
              <a:t> + Softmax model</a:t>
            </a:r>
            <a:endParaRPr>
              <a:solidFill>
                <a:srgbClr val="011C5D"/>
              </a:solidFill>
              <a:latin typeface="Ubuntu"/>
              <a:ea typeface="Ubuntu"/>
              <a:cs typeface="Ubuntu"/>
              <a:sym typeface="Ubuntu"/>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5" name="Google Shape;345;p30"/>
          <p:cNvPicPr preferRelativeResize="0"/>
          <p:nvPr/>
        </p:nvPicPr>
        <p:blipFill>
          <a:blip r:embed="rId4">
            <a:alphaModFix/>
          </a:blip>
          <a:stretch>
            <a:fillRect/>
          </a:stretch>
        </p:blipFill>
        <p:spPr>
          <a:xfrm>
            <a:off x="629537" y="2460387"/>
            <a:ext cx="2627375" cy="14800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1"/>
          <p:cNvPicPr preferRelativeResize="0"/>
          <p:nvPr/>
        </p:nvPicPr>
        <p:blipFill>
          <a:blip r:embed="rId3">
            <a:alphaModFix/>
          </a:blip>
          <a:stretch>
            <a:fillRect/>
          </a:stretch>
        </p:blipFill>
        <p:spPr>
          <a:xfrm>
            <a:off x="5960100" y="1056275"/>
            <a:ext cx="2445552" cy="3351025"/>
          </a:xfrm>
          <a:prstGeom prst="rect">
            <a:avLst/>
          </a:prstGeom>
          <a:noFill/>
          <a:ln>
            <a:noFill/>
          </a:ln>
        </p:spPr>
      </p:pic>
      <p:sp>
        <p:nvSpPr>
          <p:cNvPr id="351" name="Google Shape;35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3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353" name="Google Shape;353;p31"/>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4" name="Google Shape;354;p3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solidFill>
                  <a:srgbClr val="011C5D"/>
                </a:solidFill>
              </a:rPr>
              <a:t>RNN limitations: Exploding / Vanishing gradient problem</a:t>
            </a:r>
            <a:endParaRPr>
              <a:solidFill>
                <a:srgbClr val="011C5D"/>
              </a:solidFill>
            </a:endParaRPr>
          </a:p>
        </p:txBody>
      </p:sp>
      <p:sp>
        <p:nvSpPr>
          <p:cNvPr id="355" name="Google Shape;355;p31"/>
          <p:cNvSpPr txBox="1"/>
          <p:nvPr/>
        </p:nvSpPr>
        <p:spPr>
          <a:xfrm>
            <a:off x="5614225" y="193776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356" name="Google Shape;356;p31"/>
          <p:cNvSpPr txBox="1"/>
          <p:nvPr/>
        </p:nvSpPr>
        <p:spPr>
          <a:xfrm>
            <a:off x="5614225" y="266295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357" name="Google Shape;357;p31"/>
          <p:cNvSpPr txBox="1"/>
          <p:nvPr/>
        </p:nvSpPr>
        <p:spPr>
          <a:xfrm>
            <a:off x="5614225"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358" name="Google Shape;358;p31"/>
          <p:cNvSpPr txBox="1"/>
          <p:nvPr/>
        </p:nvSpPr>
        <p:spPr>
          <a:xfrm>
            <a:off x="5614225" y="408388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
        <p:nvSpPr>
          <p:cNvPr id="359" name="Google Shape;359;p31"/>
          <p:cNvSpPr txBox="1"/>
          <p:nvPr/>
        </p:nvSpPr>
        <p:spPr>
          <a:xfrm>
            <a:off x="5614225" y="124200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chemeClr val="lt1"/>
                </a:highlight>
              </a:rPr>
              <a:t>“The”</a:t>
            </a:r>
            <a:endParaRPr sz="1800">
              <a:solidFill>
                <a:schemeClr val="dk2"/>
              </a:solidFill>
              <a:highlight>
                <a:schemeClr val="lt1"/>
              </a:highlight>
            </a:endParaRPr>
          </a:p>
        </p:txBody>
      </p:sp>
      <p:sp>
        <p:nvSpPr>
          <p:cNvPr id="360" name="Google Shape;360;p31"/>
          <p:cNvSpPr txBox="1"/>
          <p:nvPr/>
        </p:nvSpPr>
        <p:spPr>
          <a:xfrm>
            <a:off x="751350" y="4663225"/>
            <a:ext cx="23097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StatQuest with Josh Starmer Youtube</a:t>
            </a:r>
            <a:endParaRPr sz="800">
              <a:solidFill>
                <a:schemeClr val="dk2"/>
              </a:solidFill>
            </a:endParaRPr>
          </a:p>
        </p:txBody>
      </p:sp>
      <p:pic>
        <p:nvPicPr>
          <p:cNvPr id="361" name="Google Shape;361;p31"/>
          <p:cNvPicPr preferRelativeResize="0"/>
          <p:nvPr/>
        </p:nvPicPr>
        <p:blipFill>
          <a:blip r:embed="rId5">
            <a:alphaModFix/>
          </a:blip>
          <a:stretch>
            <a:fillRect/>
          </a:stretch>
        </p:blipFill>
        <p:spPr>
          <a:xfrm>
            <a:off x="751350" y="1431300"/>
            <a:ext cx="3898349" cy="2472126"/>
          </a:xfrm>
          <a:prstGeom prst="rect">
            <a:avLst/>
          </a:prstGeom>
          <a:noFill/>
          <a:ln>
            <a:noFill/>
          </a:ln>
        </p:spPr>
      </p:pic>
      <p:sp>
        <p:nvSpPr>
          <p:cNvPr id="362" name="Google Shape;362;p31"/>
          <p:cNvSpPr txBox="1"/>
          <p:nvPr/>
        </p:nvSpPr>
        <p:spPr>
          <a:xfrm>
            <a:off x="7769525" y="4055402"/>
            <a:ext cx="1035000" cy="312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“Models” ?</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2"/>
          <p:cNvPicPr preferRelativeResize="0"/>
          <p:nvPr/>
        </p:nvPicPr>
        <p:blipFill>
          <a:blip r:embed="rId3">
            <a:alphaModFix/>
          </a:blip>
          <a:stretch>
            <a:fillRect/>
          </a:stretch>
        </p:blipFill>
        <p:spPr>
          <a:xfrm>
            <a:off x="5960100" y="1056275"/>
            <a:ext cx="2445552" cy="3351025"/>
          </a:xfrm>
          <a:prstGeom prst="rect">
            <a:avLst/>
          </a:prstGeom>
          <a:noFill/>
          <a:ln>
            <a:noFill/>
          </a:ln>
        </p:spPr>
      </p:pic>
      <p:sp>
        <p:nvSpPr>
          <p:cNvPr id="368" name="Google Shape;36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II.A.3 RNN</a:t>
            </a:r>
            <a:endParaRPr/>
          </a:p>
        </p:txBody>
      </p:sp>
      <p:sp>
        <p:nvSpPr>
          <p:cNvPr id="370" name="Google Shape;370;p32"/>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1" name="Google Shape;371;p3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RNN Types of architectures</a:t>
            </a:r>
            <a:endParaRPr>
              <a:solidFill>
                <a:srgbClr val="011C5D"/>
              </a:solidFill>
            </a:endParaRPr>
          </a:p>
        </p:txBody>
      </p:sp>
      <p:sp>
        <p:nvSpPr>
          <p:cNvPr id="372" name="Google Shape;372;p32"/>
          <p:cNvSpPr txBox="1"/>
          <p:nvPr/>
        </p:nvSpPr>
        <p:spPr>
          <a:xfrm>
            <a:off x="5614225" y="193776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373" name="Google Shape;373;p32"/>
          <p:cNvSpPr txBox="1"/>
          <p:nvPr/>
        </p:nvSpPr>
        <p:spPr>
          <a:xfrm>
            <a:off x="5614225" y="266295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374" name="Google Shape;374;p32"/>
          <p:cNvSpPr txBox="1"/>
          <p:nvPr/>
        </p:nvSpPr>
        <p:spPr>
          <a:xfrm>
            <a:off x="5614225"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375" name="Google Shape;375;p32"/>
          <p:cNvSpPr txBox="1"/>
          <p:nvPr/>
        </p:nvSpPr>
        <p:spPr>
          <a:xfrm>
            <a:off x="5614225" y="408388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
        <p:nvSpPr>
          <p:cNvPr id="376" name="Google Shape;376;p32"/>
          <p:cNvSpPr txBox="1"/>
          <p:nvPr/>
        </p:nvSpPr>
        <p:spPr>
          <a:xfrm>
            <a:off x="5614225" y="124200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chemeClr val="lt1"/>
                </a:highlight>
              </a:rPr>
              <a:t>“The”</a:t>
            </a:r>
            <a:endParaRPr sz="1800">
              <a:solidFill>
                <a:schemeClr val="dk2"/>
              </a:solidFill>
              <a:highlight>
                <a:schemeClr val="lt1"/>
              </a:highlight>
            </a:endParaRPr>
          </a:p>
        </p:txBody>
      </p:sp>
      <p:sp>
        <p:nvSpPr>
          <p:cNvPr id="377" name="Google Shape;377;p32"/>
          <p:cNvSpPr txBox="1"/>
          <p:nvPr/>
        </p:nvSpPr>
        <p:spPr>
          <a:xfrm>
            <a:off x="6028025" y="4575825"/>
            <a:ext cx="23097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StatQuest with Josh Starmer Youtube</a:t>
            </a:r>
            <a:endParaRPr sz="800">
              <a:solidFill>
                <a:schemeClr val="dk2"/>
              </a:solidFill>
            </a:endParaRPr>
          </a:p>
        </p:txBody>
      </p:sp>
      <p:sp>
        <p:nvSpPr>
          <p:cNvPr id="378" name="Google Shape;378;p32"/>
          <p:cNvSpPr txBox="1"/>
          <p:nvPr/>
        </p:nvSpPr>
        <p:spPr>
          <a:xfrm>
            <a:off x="7769525" y="4055402"/>
            <a:ext cx="1035000" cy="312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“Models” ?</a:t>
            </a:r>
            <a:endParaRPr sz="1800">
              <a:solidFill>
                <a:schemeClr val="dk2"/>
              </a:solidFill>
            </a:endParaRPr>
          </a:p>
        </p:txBody>
      </p:sp>
      <p:pic>
        <p:nvPicPr>
          <p:cNvPr id="379" name="Google Shape;379;p32"/>
          <p:cNvPicPr preferRelativeResize="0"/>
          <p:nvPr/>
        </p:nvPicPr>
        <p:blipFill>
          <a:blip r:embed="rId5">
            <a:alphaModFix/>
          </a:blip>
          <a:stretch>
            <a:fillRect/>
          </a:stretch>
        </p:blipFill>
        <p:spPr>
          <a:xfrm>
            <a:off x="126900" y="1744400"/>
            <a:ext cx="5309426" cy="2092991"/>
          </a:xfrm>
          <a:prstGeom prst="rect">
            <a:avLst/>
          </a:prstGeom>
          <a:noFill/>
          <a:ln>
            <a:noFill/>
          </a:ln>
        </p:spPr>
      </p:pic>
      <p:sp>
        <p:nvSpPr>
          <p:cNvPr id="380" name="Google Shape;380;p32"/>
          <p:cNvSpPr txBox="1"/>
          <p:nvPr/>
        </p:nvSpPr>
        <p:spPr>
          <a:xfrm>
            <a:off x="370700" y="4575825"/>
            <a:ext cx="37908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Praveen Raj, 2023, Understanding Recurrent Neural Networks (RNN) — NLP</a:t>
            </a:r>
            <a:endParaRPr sz="800">
              <a:solidFill>
                <a:schemeClr val="dk2"/>
              </a:solidFill>
            </a:endParaRPr>
          </a:p>
        </p:txBody>
      </p:sp>
      <p:sp>
        <p:nvSpPr>
          <p:cNvPr id="381" name="Google Shape;381;p32"/>
          <p:cNvSpPr txBox="1"/>
          <p:nvPr/>
        </p:nvSpPr>
        <p:spPr>
          <a:xfrm>
            <a:off x="325850" y="4052300"/>
            <a:ext cx="43449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Ubuntu"/>
                <a:ea typeface="Ubuntu"/>
                <a:cs typeface="Ubuntu"/>
                <a:sym typeface="Ubuntu"/>
              </a:rPr>
              <a:t>Q. Which one fit our use case ? </a:t>
            </a:r>
            <a:endParaRPr sz="1800">
              <a:solidFill>
                <a:schemeClr val="dk1"/>
              </a:solidFill>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5"/>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 Transformers</a:t>
            </a:r>
            <a:endParaRPr/>
          </a:p>
        </p:txBody>
      </p:sp>
      <p:pic>
        <p:nvPicPr>
          <p:cNvPr id="113" name="Google Shape;113;p15"/>
          <p:cNvPicPr preferRelativeResize="0"/>
          <p:nvPr/>
        </p:nvPicPr>
        <p:blipFill>
          <a:blip r:embed="rId3">
            <a:alphaModFix/>
          </a:blip>
          <a:stretch>
            <a:fillRect/>
          </a:stretch>
        </p:blipFill>
        <p:spPr>
          <a:xfrm>
            <a:off x="4373075" y="1392950"/>
            <a:ext cx="4539549" cy="2637525"/>
          </a:xfrm>
          <a:prstGeom prst="rect">
            <a:avLst/>
          </a:prstGeom>
          <a:noFill/>
          <a:ln>
            <a:noFill/>
          </a:ln>
        </p:spPr>
      </p:pic>
      <p:pic>
        <p:nvPicPr>
          <p:cNvPr id="114" name="Google Shape;114;p15"/>
          <p:cNvPicPr preferRelativeResize="0"/>
          <p:nvPr/>
        </p:nvPicPr>
        <p:blipFill>
          <a:blip r:embed="rId4">
            <a:alphaModFix/>
          </a:blip>
          <a:stretch>
            <a:fillRect/>
          </a:stretch>
        </p:blipFill>
        <p:spPr>
          <a:xfrm>
            <a:off x="1771177" y="1186948"/>
            <a:ext cx="2097900" cy="2873000"/>
          </a:xfrm>
          <a:prstGeom prst="rect">
            <a:avLst/>
          </a:prstGeom>
          <a:noFill/>
          <a:ln>
            <a:noFill/>
          </a:ln>
        </p:spPr>
      </p:pic>
      <p:sp>
        <p:nvSpPr>
          <p:cNvPr id="115" name="Google Shape;115;p15"/>
          <p:cNvSpPr/>
          <p:nvPr/>
        </p:nvSpPr>
        <p:spPr>
          <a:xfrm>
            <a:off x="2920475" y="1186950"/>
            <a:ext cx="948600" cy="2699400"/>
          </a:xfrm>
          <a:prstGeom prst="roundRect">
            <a:avLst>
              <a:gd fmla="val 16667" name="adj"/>
            </a:avLst>
          </a:prstGeom>
          <a:noFill/>
          <a:ln cap="flat" cmpd="sng" w="19050">
            <a:solidFill>
              <a:srgbClr val="1231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5"/>
          <p:cNvSpPr/>
          <p:nvPr/>
        </p:nvSpPr>
        <p:spPr>
          <a:xfrm>
            <a:off x="6275400" y="2305300"/>
            <a:ext cx="771300" cy="636300"/>
          </a:xfrm>
          <a:prstGeom prst="roundRect">
            <a:avLst>
              <a:gd fmla="val 16667" name="adj"/>
            </a:avLst>
          </a:prstGeom>
          <a:noFill/>
          <a:ln cap="flat" cmpd="sng" w="28575">
            <a:solidFill>
              <a:srgbClr val="1231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5"/>
          <p:cNvSpPr/>
          <p:nvPr/>
        </p:nvSpPr>
        <p:spPr>
          <a:xfrm>
            <a:off x="4589525" y="2305300"/>
            <a:ext cx="771300" cy="636300"/>
          </a:xfrm>
          <a:prstGeom prst="roundRect">
            <a:avLst>
              <a:gd fmla="val 16667" name="adj"/>
            </a:avLst>
          </a:prstGeom>
          <a:noFill/>
          <a:ln cap="flat" cmpd="sng" w="28575">
            <a:solidFill>
              <a:srgbClr val="1231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5"/>
          <p:cNvSpPr/>
          <p:nvPr/>
        </p:nvSpPr>
        <p:spPr>
          <a:xfrm>
            <a:off x="7961275" y="2305300"/>
            <a:ext cx="771300" cy="636300"/>
          </a:xfrm>
          <a:prstGeom prst="roundRect">
            <a:avLst>
              <a:gd fmla="val 16667" name="adj"/>
            </a:avLst>
          </a:prstGeom>
          <a:noFill/>
          <a:ln cap="flat" cmpd="sng" w="28575">
            <a:solidFill>
              <a:srgbClr val="1231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9" name="Google Shape;119;p15"/>
          <p:cNvCxnSpPr/>
          <p:nvPr/>
        </p:nvCxnSpPr>
        <p:spPr>
          <a:xfrm>
            <a:off x="3876450" y="2355400"/>
            <a:ext cx="716100" cy="591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15"/>
          <p:cNvCxnSpPr/>
          <p:nvPr/>
        </p:nvCxnSpPr>
        <p:spPr>
          <a:xfrm flipH="1" rot="10800000">
            <a:off x="3891225" y="2953350"/>
            <a:ext cx="2613900" cy="561300"/>
          </a:xfrm>
          <a:prstGeom prst="straightConnector1">
            <a:avLst/>
          </a:prstGeom>
          <a:noFill/>
          <a:ln cap="flat" cmpd="sng" w="9525">
            <a:solidFill>
              <a:schemeClr val="dk2"/>
            </a:solidFill>
            <a:prstDash val="solid"/>
            <a:round/>
            <a:headEnd len="med" w="med" type="none"/>
            <a:tailEnd len="med" w="med" type="triangle"/>
          </a:ln>
        </p:spPr>
      </p:cxnSp>
      <p:cxnSp>
        <p:nvCxnSpPr>
          <p:cNvPr id="121" name="Google Shape;121;p15"/>
          <p:cNvCxnSpPr/>
          <p:nvPr/>
        </p:nvCxnSpPr>
        <p:spPr>
          <a:xfrm>
            <a:off x="3876450" y="1329075"/>
            <a:ext cx="4216200" cy="95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3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388" name="Google Shape;388;p33"/>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Our goal today</a:t>
            </a:r>
            <a:endParaRPr b="1">
              <a:solidFill>
                <a:srgbClr val="011C5D"/>
              </a:solidFill>
            </a:endParaRPr>
          </a:p>
        </p:txBody>
      </p:sp>
      <p:sp>
        <p:nvSpPr>
          <p:cNvPr id="389" name="Google Shape;389;p33"/>
          <p:cNvSpPr txBox="1"/>
          <p:nvPr/>
        </p:nvSpPr>
        <p:spPr>
          <a:xfrm>
            <a:off x="141550" y="1546650"/>
            <a:ext cx="50208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Predict the word “models” from the input sentence</a:t>
            </a:r>
            <a:endParaRPr b="1">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Requirements: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Find a way to </a:t>
            </a:r>
            <a:r>
              <a:rPr b="1" lang="en" sz="1200">
                <a:solidFill>
                  <a:srgbClr val="6AA84F"/>
                </a:solidFill>
                <a:latin typeface="Ubuntu"/>
                <a:ea typeface="Ubuntu"/>
                <a:cs typeface="Ubuntu"/>
                <a:sym typeface="Ubuntu"/>
              </a:rPr>
              <a:t>transform</a:t>
            </a:r>
            <a:r>
              <a:rPr lang="en" sz="1200">
                <a:solidFill>
                  <a:srgbClr val="6AA84F"/>
                </a:solidFill>
                <a:latin typeface="Ubuntu"/>
                <a:ea typeface="Ubuntu"/>
                <a:cs typeface="Ubuntu"/>
                <a:sym typeface="Ubuntu"/>
              </a:rPr>
              <a:t> word into numerical values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Provide </a:t>
            </a:r>
            <a:r>
              <a:rPr b="1" lang="en" sz="1200">
                <a:solidFill>
                  <a:srgbClr val="6AA84F"/>
                </a:solidFill>
                <a:latin typeface="Ubuntu"/>
                <a:ea typeface="Ubuntu"/>
                <a:cs typeface="Ubuntu"/>
                <a:sym typeface="Ubuntu"/>
              </a:rPr>
              <a:t>semantic relationship</a:t>
            </a:r>
            <a:r>
              <a:rPr lang="en" sz="1200">
                <a:solidFill>
                  <a:srgbClr val="6AA84F"/>
                </a:solidFill>
                <a:latin typeface="Ubuntu"/>
                <a:ea typeface="Ubuntu"/>
                <a:cs typeface="Ubuntu"/>
                <a:sym typeface="Ubuntu"/>
              </a:rPr>
              <a:t> between the encoding words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Provide </a:t>
            </a:r>
            <a:r>
              <a:rPr b="1" lang="en" sz="1200">
                <a:solidFill>
                  <a:srgbClr val="6AA84F"/>
                </a:solidFill>
                <a:latin typeface="Ubuntu"/>
                <a:ea typeface="Ubuntu"/>
                <a:cs typeface="Ubuntu"/>
                <a:sym typeface="Ubuntu"/>
              </a:rPr>
              <a:t>context</a:t>
            </a:r>
            <a:r>
              <a:rPr lang="en" sz="1200">
                <a:solidFill>
                  <a:srgbClr val="6AA84F"/>
                </a:solidFill>
                <a:latin typeface="Ubuntu"/>
                <a:ea typeface="Ubuntu"/>
                <a:cs typeface="Ubuntu"/>
                <a:sym typeface="Ubuntu"/>
              </a:rPr>
              <a:t> to our model to understand the sentence</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long context</a:t>
            </a:r>
            <a:r>
              <a:rPr lang="en" sz="1200">
                <a:solidFill>
                  <a:srgbClr val="CC0000"/>
                </a:solidFill>
                <a:latin typeface="Ubuntu"/>
                <a:ea typeface="Ubuntu"/>
                <a:cs typeface="Ubuntu"/>
                <a:sym typeface="Ubuntu"/>
              </a:rPr>
              <a:t> to our model to understand the sentence</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Create a </a:t>
            </a:r>
            <a:r>
              <a:rPr b="1" lang="en" sz="1200">
                <a:solidFill>
                  <a:srgbClr val="CC0000"/>
                </a:solidFill>
                <a:latin typeface="Ubuntu"/>
                <a:ea typeface="Ubuntu"/>
                <a:cs typeface="Ubuntu"/>
                <a:sym typeface="Ubuntu"/>
              </a:rPr>
              <a:t>fast trainable</a:t>
            </a:r>
            <a:r>
              <a:rPr lang="en" sz="1200">
                <a:solidFill>
                  <a:srgbClr val="CC0000"/>
                </a:solidFill>
                <a:latin typeface="Ubuntu"/>
                <a:ea typeface="Ubuntu"/>
                <a:cs typeface="Ubuntu"/>
                <a:sym typeface="Ubuntu"/>
              </a:rPr>
              <a:t> model </a:t>
            </a:r>
            <a:endParaRPr sz="1200">
              <a:solidFill>
                <a:srgbClr val="CC0000"/>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cxnSp>
        <p:nvCxnSpPr>
          <p:cNvPr id="390" name="Google Shape;390;p33"/>
          <p:cNvCxnSpPr>
            <a:stCxn id="391" idx="2"/>
            <a:endCxn id="392" idx="0"/>
          </p:cNvCxnSpPr>
          <p:nvPr/>
        </p:nvCxnSpPr>
        <p:spPr>
          <a:xfrm>
            <a:off x="6833000" y="1754650"/>
            <a:ext cx="0" cy="57780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33"/>
          <p:cNvSpPr/>
          <p:nvPr/>
        </p:nvSpPr>
        <p:spPr>
          <a:xfrm>
            <a:off x="6054050" y="2332325"/>
            <a:ext cx="1557900" cy="5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cxnSp>
        <p:nvCxnSpPr>
          <p:cNvPr id="393" name="Google Shape;393;p33"/>
          <p:cNvCxnSpPr>
            <a:stCxn id="392" idx="2"/>
            <a:endCxn id="394" idx="0"/>
          </p:cNvCxnSpPr>
          <p:nvPr/>
        </p:nvCxnSpPr>
        <p:spPr>
          <a:xfrm>
            <a:off x="6833000" y="2913425"/>
            <a:ext cx="0" cy="57780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33"/>
          <p:cNvSpPr/>
          <p:nvPr/>
        </p:nvSpPr>
        <p:spPr>
          <a:xfrm>
            <a:off x="5529500" y="1069450"/>
            <a:ext cx="2607000" cy="6852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Input: “Transformers are encoder decoder”</a:t>
            </a:r>
            <a:endParaRPr sz="1800">
              <a:solidFill>
                <a:srgbClr val="011C5D"/>
              </a:solidFill>
              <a:latin typeface="Ubuntu"/>
              <a:ea typeface="Ubuntu"/>
              <a:cs typeface="Ubuntu"/>
              <a:sym typeface="Ubuntu"/>
            </a:endParaRPr>
          </a:p>
        </p:txBody>
      </p:sp>
      <p:sp>
        <p:nvSpPr>
          <p:cNvPr id="394" name="Google Shape;394;p33"/>
          <p:cNvSpPr/>
          <p:nvPr/>
        </p:nvSpPr>
        <p:spPr>
          <a:xfrm>
            <a:off x="5571350" y="3491100"/>
            <a:ext cx="2523300" cy="6861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Predict: “models”</a:t>
            </a:r>
            <a:endParaRPr sz="1800">
              <a:solidFill>
                <a:srgbClr val="011C5D"/>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3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01" name="Google Shape;401;p34"/>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2" name="Google Shape;402;p34"/>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sp>
        <p:nvSpPr>
          <p:cNvPr id="403" name="Google Shape;403;p34"/>
          <p:cNvSpPr txBox="1"/>
          <p:nvPr/>
        </p:nvSpPr>
        <p:spPr>
          <a:xfrm>
            <a:off x="291000" y="1335925"/>
            <a:ext cx="4445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2316A"/>
                </a:solidFill>
                <a:latin typeface="Ubuntu"/>
                <a:ea typeface="Ubuntu"/>
                <a:cs typeface="Ubuntu"/>
                <a:sym typeface="Ubuntu"/>
              </a:rPr>
              <a:t>Both </a:t>
            </a:r>
            <a:r>
              <a:rPr b="1" lang="en" sz="1100">
                <a:solidFill>
                  <a:srgbClr val="12316A"/>
                </a:solidFill>
                <a:latin typeface="Ubuntu"/>
                <a:ea typeface="Ubuntu"/>
                <a:cs typeface="Ubuntu"/>
                <a:sym typeface="Ubuntu"/>
              </a:rPr>
              <a:t>long</a:t>
            </a:r>
            <a:r>
              <a:rPr lang="en" sz="1100">
                <a:solidFill>
                  <a:srgbClr val="12316A"/>
                </a:solidFill>
                <a:latin typeface="Ubuntu"/>
                <a:ea typeface="Ubuntu"/>
                <a:cs typeface="Ubuntu"/>
                <a:sym typeface="Ubuntu"/>
              </a:rPr>
              <a:t> and </a:t>
            </a:r>
            <a:r>
              <a:rPr b="1" lang="en" sz="1100">
                <a:solidFill>
                  <a:srgbClr val="12316A"/>
                </a:solidFill>
                <a:latin typeface="Ubuntu"/>
                <a:ea typeface="Ubuntu"/>
                <a:cs typeface="Ubuntu"/>
                <a:sym typeface="Ubuntu"/>
              </a:rPr>
              <a:t>short</a:t>
            </a:r>
            <a:r>
              <a:rPr lang="en" sz="1100">
                <a:solidFill>
                  <a:srgbClr val="12316A"/>
                </a:solidFill>
                <a:latin typeface="Ubuntu"/>
                <a:ea typeface="Ubuntu"/>
                <a:cs typeface="Ubuntu"/>
                <a:sym typeface="Ubuntu"/>
              </a:rPr>
              <a:t> term memory are provided</a:t>
            </a:r>
            <a:endParaRPr sz="1100">
              <a:solidFill>
                <a:srgbClr val="12316A"/>
              </a:solidFill>
              <a:latin typeface="Ubuntu"/>
              <a:ea typeface="Ubuntu"/>
              <a:cs typeface="Ubuntu"/>
              <a:sym typeface="Ubuntu"/>
            </a:endParaRPr>
          </a:p>
          <a:p>
            <a:pPr indent="0" lvl="0" marL="0" rtl="0" algn="l">
              <a:spcBef>
                <a:spcPts val="0"/>
              </a:spcBef>
              <a:spcAft>
                <a:spcPts val="0"/>
              </a:spcAft>
              <a:buNone/>
            </a:pPr>
            <a:r>
              <a:t/>
            </a:r>
            <a:endParaRPr sz="1100">
              <a:solidFill>
                <a:srgbClr val="12316A"/>
              </a:solidFill>
              <a:latin typeface="Ubuntu"/>
              <a:ea typeface="Ubuntu"/>
              <a:cs typeface="Ubuntu"/>
              <a:sym typeface="Ubuntu"/>
            </a:endParaRPr>
          </a:p>
        </p:txBody>
      </p:sp>
      <p:sp>
        <p:nvSpPr>
          <p:cNvPr id="404" name="Google Shape;404;p34"/>
          <p:cNvSpPr txBox="1"/>
          <p:nvPr/>
        </p:nvSpPr>
        <p:spPr>
          <a:xfrm>
            <a:off x="105800" y="337341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405" name="Google Shape;405;p34"/>
          <p:cNvSpPr txBox="1"/>
          <p:nvPr/>
        </p:nvSpPr>
        <p:spPr>
          <a:xfrm>
            <a:off x="1288150"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406" name="Google Shape;406;p34"/>
          <p:cNvSpPr txBox="1"/>
          <p:nvPr/>
        </p:nvSpPr>
        <p:spPr>
          <a:xfrm>
            <a:off x="2470500"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407" name="Google Shape;407;p34"/>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Colah, Understanding LSTM Networks [Blog]</a:t>
            </a:r>
            <a:r>
              <a:rPr lang="en" sz="800">
                <a:solidFill>
                  <a:schemeClr val="dk2"/>
                </a:solidFill>
              </a:rPr>
              <a:t> </a:t>
            </a:r>
            <a:endParaRPr sz="800">
              <a:solidFill>
                <a:schemeClr val="dk2"/>
              </a:solidFill>
            </a:endParaRPr>
          </a:p>
        </p:txBody>
      </p:sp>
      <p:pic>
        <p:nvPicPr>
          <p:cNvPr id="408" name="Google Shape;408;p34"/>
          <p:cNvPicPr preferRelativeResize="0"/>
          <p:nvPr/>
        </p:nvPicPr>
        <p:blipFill>
          <a:blip r:embed="rId4">
            <a:alphaModFix/>
          </a:blip>
          <a:stretch>
            <a:fillRect/>
          </a:stretch>
        </p:blipFill>
        <p:spPr>
          <a:xfrm>
            <a:off x="105800" y="2035537"/>
            <a:ext cx="3552725" cy="1306876"/>
          </a:xfrm>
          <a:prstGeom prst="rect">
            <a:avLst/>
          </a:prstGeom>
          <a:noFill/>
          <a:ln>
            <a:noFill/>
          </a:ln>
        </p:spPr>
      </p:pic>
      <p:sp>
        <p:nvSpPr>
          <p:cNvPr id="409" name="Google Shape;409;p34"/>
          <p:cNvSpPr txBox="1"/>
          <p:nvPr/>
        </p:nvSpPr>
        <p:spPr>
          <a:xfrm>
            <a:off x="791850" y="3762325"/>
            <a:ext cx="263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RNN </a:t>
            </a:r>
            <a:r>
              <a:rPr lang="en" sz="1800">
                <a:solidFill>
                  <a:srgbClr val="011C5D"/>
                </a:solidFill>
                <a:latin typeface="Ubuntu"/>
                <a:ea typeface="Ubuntu"/>
                <a:cs typeface="Ubuntu"/>
                <a:sym typeface="Ubuntu"/>
              </a:rPr>
              <a:t>architecture</a:t>
            </a:r>
            <a:endParaRPr sz="1800">
              <a:solidFill>
                <a:srgbClr val="011C5D"/>
              </a:solidFill>
              <a:latin typeface="Ubuntu"/>
              <a:ea typeface="Ubuntu"/>
              <a:cs typeface="Ubuntu"/>
              <a:sym typeface="Ubuntu"/>
            </a:endParaRPr>
          </a:p>
        </p:txBody>
      </p:sp>
      <p:cxnSp>
        <p:nvCxnSpPr>
          <p:cNvPr id="410" name="Google Shape;410;p34"/>
          <p:cNvCxnSpPr/>
          <p:nvPr/>
        </p:nvCxnSpPr>
        <p:spPr>
          <a:xfrm>
            <a:off x="3877713" y="2688975"/>
            <a:ext cx="768900" cy="0"/>
          </a:xfrm>
          <a:prstGeom prst="straightConnector1">
            <a:avLst/>
          </a:prstGeom>
          <a:noFill/>
          <a:ln cap="flat" cmpd="sng" w="9525">
            <a:solidFill>
              <a:schemeClr val="dk2"/>
            </a:solidFill>
            <a:prstDash val="solid"/>
            <a:round/>
            <a:headEnd len="med" w="med" type="none"/>
            <a:tailEnd len="med" w="med" type="triangle"/>
          </a:ln>
        </p:spPr>
      </p:cxnSp>
      <p:sp>
        <p:nvSpPr>
          <p:cNvPr id="411" name="Google Shape;411;p34"/>
          <p:cNvSpPr txBox="1"/>
          <p:nvPr/>
        </p:nvSpPr>
        <p:spPr>
          <a:xfrm>
            <a:off x="5683775" y="3762325"/>
            <a:ext cx="263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LSTM</a:t>
            </a:r>
            <a:r>
              <a:rPr lang="en" sz="1800">
                <a:solidFill>
                  <a:srgbClr val="011C5D"/>
                </a:solidFill>
                <a:latin typeface="Ubuntu"/>
                <a:ea typeface="Ubuntu"/>
                <a:cs typeface="Ubuntu"/>
                <a:sym typeface="Ubuntu"/>
              </a:rPr>
              <a:t> architecture</a:t>
            </a:r>
            <a:endParaRPr sz="1800">
              <a:solidFill>
                <a:srgbClr val="011C5D"/>
              </a:solidFill>
              <a:latin typeface="Ubuntu"/>
              <a:ea typeface="Ubuntu"/>
              <a:cs typeface="Ubuntu"/>
              <a:sym typeface="Ubuntu"/>
            </a:endParaRPr>
          </a:p>
        </p:txBody>
      </p:sp>
      <p:pic>
        <p:nvPicPr>
          <p:cNvPr id="412" name="Google Shape;412;p34"/>
          <p:cNvPicPr preferRelativeResize="0"/>
          <p:nvPr/>
        </p:nvPicPr>
        <p:blipFill>
          <a:blip r:embed="rId5">
            <a:alphaModFix/>
          </a:blip>
          <a:stretch>
            <a:fillRect/>
          </a:stretch>
        </p:blipFill>
        <p:spPr>
          <a:xfrm>
            <a:off x="4865800" y="1935350"/>
            <a:ext cx="3683980" cy="1306900"/>
          </a:xfrm>
          <a:prstGeom prst="rect">
            <a:avLst/>
          </a:prstGeom>
          <a:noFill/>
          <a:ln>
            <a:noFill/>
          </a:ln>
        </p:spPr>
      </p:pic>
      <p:pic>
        <p:nvPicPr>
          <p:cNvPr id="413" name="Google Shape;413;p34"/>
          <p:cNvPicPr preferRelativeResize="0"/>
          <p:nvPr/>
        </p:nvPicPr>
        <p:blipFill>
          <a:blip r:embed="rId6">
            <a:alphaModFix/>
          </a:blip>
          <a:stretch>
            <a:fillRect/>
          </a:stretch>
        </p:blipFill>
        <p:spPr>
          <a:xfrm>
            <a:off x="4865800" y="1088319"/>
            <a:ext cx="3683974" cy="663107"/>
          </a:xfrm>
          <a:prstGeom prst="rect">
            <a:avLst/>
          </a:prstGeom>
          <a:noFill/>
          <a:ln>
            <a:noFill/>
          </a:ln>
        </p:spPr>
      </p:pic>
      <p:sp>
        <p:nvSpPr>
          <p:cNvPr id="414" name="Google Shape;414;p34"/>
          <p:cNvSpPr txBox="1"/>
          <p:nvPr/>
        </p:nvSpPr>
        <p:spPr>
          <a:xfrm>
            <a:off x="4835200" y="33743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415" name="Google Shape;415;p34"/>
          <p:cNvSpPr txBox="1"/>
          <p:nvPr/>
        </p:nvSpPr>
        <p:spPr>
          <a:xfrm>
            <a:off x="6017550" y="337433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416" name="Google Shape;416;p34"/>
          <p:cNvSpPr txBox="1"/>
          <p:nvPr/>
        </p:nvSpPr>
        <p:spPr>
          <a:xfrm>
            <a:off x="7199900" y="337433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3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23" name="Google Shape;423;p35"/>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4" name="Google Shape;424;p35"/>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pic>
        <p:nvPicPr>
          <p:cNvPr id="425" name="Google Shape;425;p35"/>
          <p:cNvPicPr preferRelativeResize="0"/>
          <p:nvPr/>
        </p:nvPicPr>
        <p:blipFill>
          <a:blip r:embed="rId3">
            <a:alphaModFix/>
          </a:blip>
          <a:stretch>
            <a:fillRect/>
          </a:stretch>
        </p:blipFill>
        <p:spPr>
          <a:xfrm>
            <a:off x="5923125" y="1039875"/>
            <a:ext cx="2994998" cy="3530373"/>
          </a:xfrm>
          <a:prstGeom prst="rect">
            <a:avLst/>
          </a:prstGeom>
          <a:noFill/>
          <a:ln>
            <a:noFill/>
          </a:ln>
        </p:spPr>
      </p:pic>
      <p:sp>
        <p:nvSpPr>
          <p:cNvPr id="426" name="Google Shape;426;p35"/>
          <p:cNvSpPr txBox="1"/>
          <p:nvPr/>
        </p:nvSpPr>
        <p:spPr>
          <a:xfrm>
            <a:off x="5614225" y="1937763"/>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“transformers”</a:t>
            </a:r>
            <a:endParaRPr sz="1800">
              <a:solidFill>
                <a:schemeClr val="dk2"/>
              </a:solidFill>
            </a:endParaRPr>
          </a:p>
        </p:txBody>
      </p:sp>
      <p:sp>
        <p:nvSpPr>
          <p:cNvPr id="427" name="Google Shape;427;p35"/>
          <p:cNvSpPr txBox="1"/>
          <p:nvPr/>
        </p:nvSpPr>
        <p:spPr>
          <a:xfrm>
            <a:off x="5614225" y="2662950"/>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“are”</a:t>
            </a:r>
            <a:endParaRPr sz="1800">
              <a:solidFill>
                <a:schemeClr val="dk2"/>
              </a:solidFill>
            </a:endParaRPr>
          </a:p>
        </p:txBody>
      </p:sp>
      <p:sp>
        <p:nvSpPr>
          <p:cNvPr id="428" name="Google Shape;428;p35"/>
          <p:cNvSpPr txBox="1"/>
          <p:nvPr/>
        </p:nvSpPr>
        <p:spPr>
          <a:xfrm>
            <a:off x="5614225" y="33734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“encoder”</a:t>
            </a:r>
            <a:endParaRPr sz="1800">
              <a:solidFill>
                <a:schemeClr val="dk2"/>
              </a:solidFill>
            </a:endParaRPr>
          </a:p>
        </p:txBody>
      </p:sp>
      <p:sp>
        <p:nvSpPr>
          <p:cNvPr id="429" name="Google Shape;429;p35"/>
          <p:cNvSpPr txBox="1"/>
          <p:nvPr/>
        </p:nvSpPr>
        <p:spPr>
          <a:xfrm>
            <a:off x="5614225" y="4083888"/>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
        <p:nvSpPr>
          <p:cNvPr id="430" name="Google Shape;430;p35"/>
          <p:cNvSpPr txBox="1"/>
          <p:nvPr/>
        </p:nvSpPr>
        <p:spPr>
          <a:xfrm>
            <a:off x="5614225" y="1210850"/>
            <a:ext cx="1035000" cy="2871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chemeClr val="lt1"/>
                </a:highlight>
              </a:rPr>
              <a:t>“The”</a:t>
            </a:r>
            <a:endParaRPr sz="1800">
              <a:solidFill>
                <a:schemeClr val="dk2"/>
              </a:solidFill>
              <a:highlight>
                <a:schemeClr val="lt1"/>
              </a:highlight>
            </a:endParaRPr>
          </a:p>
        </p:txBody>
      </p:sp>
      <p:sp>
        <p:nvSpPr>
          <p:cNvPr id="431" name="Google Shape;431;p35"/>
          <p:cNvSpPr txBox="1"/>
          <p:nvPr/>
        </p:nvSpPr>
        <p:spPr>
          <a:xfrm>
            <a:off x="7883125" y="4083900"/>
            <a:ext cx="1035000" cy="2871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“models”</a:t>
            </a:r>
            <a:endParaRPr sz="1800">
              <a:solidFill>
                <a:schemeClr val="dk2"/>
              </a:solidFill>
            </a:endParaRPr>
          </a:p>
        </p:txBody>
      </p:sp>
      <p:pic>
        <p:nvPicPr>
          <p:cNvPr id="432" name="Google Shape;432;p35"/>
          <p:cNvPicPr preferRelativeResize="0"/>
          <p:nvPr/>
        </p:nvPicPr>
        <p:blipFill>
          <a:blip r:embed="rId4">
            <a:alphaModFix/>
          </a:blip>
          <a:stretch>
            <a:fillRect/>
          </a:stretch>
        </p:blipFill>
        <p:spPr>
          <a:xfrm>
            <a:off x="1073250" y="1742350"/>
            <a:ext cx="3498750" cy="2827901"/>
          </a:xfrm>
          <a:prstGeom prst="rect">
            <a:avLst/>
          </a:prstGeom>
          <a:noFill/>
          <a:ln>
            <a:noFill/>
          </a:ln>
        </p:spPr>
      </p:pic>
      <p:sp>
        <p:nvSpPr>
          <p:cNvPr id="433" name="Google Shape;433;p35"/>
          <p:cNvSpPr txBox="1"/>
          <p:nvPr/>
        </p:nvSpPr>
        <p:spPr>
          <a:xfrm>
            <a:off x="1073250" y="2542624"/>
            <a:ext cx="9639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C</a:t>
            </a:r>
            <a:r>
              <a:rPr b="1" baseline="-25000" lang="en" sz="1800">
                <a:solidFill>
                  <a:schemeClr val="dk2"/>
                </a:solidFill>
              </a:rPr>
              <a:t>t-1</a:t>
            </a:r>
            <a:endParaRPr b="1" baseline="-25000" sz="1800">
              <a:solidFill>
                <a:schemeClr val="dk2"/>
              </a:solidFill>
            </a:endParaRPr>
          </a:p>
        </p:txBody>
      </p:sp>
      <p:sp>
        <p:nvSpPr>
          <p:cNvPr id="434" name="Google Shape;434;p35"/>
          <p:cNvSpPr txBox="1"/>
          <p:nvPr/>
        </p:nvSpPr>
        <p:spPr>
          <a:xfrm>
            <a:off x="1073250" y="3289274"/>
            <a:ext cx="9639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a:t>
            </a:r>
            <a:r>
              <a:rPr b="1" baseline="-25000" lang="en" sz="1800">
                <a:solidFill>
                  <a:schemeClr val="dk2"/>
                </a:solidFill>
              </a:rPr>
              <a:t>t-1</a:t>
            </a:r>
            <a:endParaRPr b="1" baseline="-25000" sz="1800">
              <a:solidFill>
                <a:schemeClr val="dk2"/>
              </a:solidFill>
            </a:endParaRPr>
          </a:p>
        </p:txBody>
      </p:sp>
      <p:sp>
        <p:nvSpPr>
          <p:cNvPr id="435" name="Google Shape;435;p35"/>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5">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3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42" name="Google Shape;442;p36"/>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3" name="Google Shape;443;p3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sp>
        <p:nvSpPr>
          <p:cNvPr id="444" name="Google Shape;444;p36"/>
          <p:cNvSpPr txBox="1"/>
          <p:nvPr/>
        </p:nvSpPr>
        <p:spPr>
          <a:xfrm>
            <a:off x="458600" y="1552650"/>
            <a:ext cx="4445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11C5D"/>
                </a:solidFill>
                <a:latin typeface="Ubuntu"/>
                <a:ea typeface="Ubuntu"/>
                <a:cs typeface="Ubuntu"/>
                <a:sym typeface="Ubuntu"/>
              </a:rPr>
              <a:t>Cell state to propagate long memory</a:t>
            </a:r>
            <a:endParaRPr sz="1100">
              <a:solidFill>
                <a:srgbClr val="011C5D"/>
              </a:solidFill>
              <a:latin typeface="Ubuntu"/>
              <a:ea typeface="Ubuntu"/>
              <a:cs typeface="Ubuntu"/>
              <a:sym typeface="Ubuntu"/>
            </a:endParaRPr>
          </a:p>
          <a:p>
            <a:pPr indent="0" lvl="0" marL="0" rtl="0" algn="l">
              <a:spcBef>
                <a:spcPts val="0"/>
              </a:spcBef>
              <a:spcAft>
                <a:spcPts val="0"/>
              </a:spcAft>
              <a:buNone/>
            </a:pPr>
            <a:r>
              <a:rPr lang="en" sz="1100">
                <a:solidFill>
                  <a:srgbClr val="011C5D"/>
                </a:solidFill>
                <a:latin typeface="Ubuntu"/>
                <a:ea typeface="Ubuntu"/>
                <a:cs typeface="Ubuntu"/>
                <a:sym typeface="Ubuntu"/>
              </a:rPr>
              <a:t>Gate defined by the sigmoid function</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0 = don’t pass information </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1 = let everything pass through</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p:txBody>
      </p:sp>
      <p:sp>
        <p:nvSpPr>
          <p:cNvPr id="445" name="Google Shape;445;p36"/>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3">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pic>
        <p:nvPicPr>
          <p:cNvPr id="446" name="Google Shape;446;p36"/>
          <p:cNvPicPr preferRelativeResize="0"/>
          <p:nvPr/>
        </p:nvPicPr>
        <p:blipFill>
          <a:blip r:embed="rId4">
            <a:alphaModFix/>
          </a:blip>
          <a:stretch>
            <a:fillRect/>
          </a:stretch>
        </p:blipFill>
        <p:spPr>
          <a:xfrm>
            <a:off x="559588" y="2411263"/>
            <a:ext cx="3272275" cy="1910877"/>
          </a:xfrm>
          <a:prstGeom prst="rect">
            <a:avLst/>
          </a:prstGeom>
          <a:noFill/>
          <a:ln>
            <a:noFill/>
          </a:ln>
        </p:spPr>
      </p:pic>
      <p:pic>
        <p:nvPicPr>
          <p:cNvPr id="447" name="Google Shape;447;p36"/>
          <p:cNvPicPr preferRelativeResize="0"/>
          <p:nvPr/>
        </p:nvPicPr>
        <p:blipFill>
          <a:blip r:embed="rId5">
            <a:alphaModFix/>
          </a:blip>
          <a:stretch>
            <a:fillRect/>
          </a:stretch>
        </p:blipFill>
        <p:spPr>
          <a:xfrm>
            <a:off x="6150750" y="3891575"/>
            <a:ext cx="1502954" cy="620100"/>
          </a:xfrm>
          <a:prstGeom prst="rect">
            <a:avLst/>
          </a:prstGeom>
          <a:noFill/>
          <a:ln>
            <a:noFill/>
          </a:ln>
        </p:spPr>
      </p:pic>
      <p:pic>
        <p:nvPicPr>
          <p:cNvPr id="448" name="Google Shape;448;p36"/>
          <p:cNvPicPr preferRelativeResize="0"/>
          <p:nvPr/>
        </p:nvPicPr>
        <p:blipFill>
          <a:blip r:embed="rId6">
            <a:alphaModFix/>
          </a:blip>
          <a:stretch>
            <a:fillRect/>
          </a:stretch>
        </p:blipFill>
        <p:spPr>
          <a:xfrm>
            <a:off x="5230700" y="1158822"/>
            <a:ext cx="3131151" cy="254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3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55" name="Google Shape;455;p37"/>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56" name="Google Shape;456;p3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pic>
        <p:nvPicPr>
          <p:cNvPr id="457" name="Google Shape;457;p37"/>
          <p:cNvPicPr preferRelativeResize="0"/>
          <p:nvPr/>
        </p:nvPicPr>
        <p:blipFill>
          <a:blip r:embed="rId3">
            <a:alphaModFix/>
          </a:blip>
          <a:stretch>
            <a:fillRect/>
          </a:stretch>
        </p:blipFill>
        <p:spPr>
          <a:xfrm>
            <a:off x="405700" y="1929475"/>
            <a:ext cx="7442782" cy="2341549"/>
          </a:xfrm>
          <a:prstGeom prst="rect">
            <a:avLst/>
          </a:prstGeom>
          <a:noFill/>
          <a:ln>
            <a:noFill/>
          </a:ln>
        </p:spPr>
      </p:pic>
      <p:sp>
        <p:nvSpPr>
          <p:cNvPr id="458" name="Google Shape;458;p37"/>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sp>
        <p:nvSpPr>
          <p:cNvPr id="459" name="Google Shape;459;p37"/>
          <p:cNvSpPr txBox="1"/>
          <p:nvPr/>
        </p:nvSpPr>
        <p:spPr>
          <a:xfrm>
            <a:off x="1023425" y="422517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t>
            </a:r>
            <a:r>
              <a:rPr b="1" lang="en" sz="800">
                <a:solidFill>
                  <a:schemeClr val="dk1"/>
                </a:solidFill>
              </a:rPr>
              <a:t>decoder</a:t>
            </a:r>
            <a:r>
              <a:rPr b="1" lang="en" sz="800">
                <a:solidFill>
                  <a:schemeClr val="dk1"/>
                </a:solidFill>
              </a:rPr>
              <a:t>”</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3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66" name="Google Shape;466;p38"/>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67" name="Google Shape;467;p3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pic>
        <p:nvPicPr>
          <p:cNvPr id="468" name="Google Shape;468;p38"/>
          <p:cNvPicPr preferRelativeResize="0"/>
          <p:nvPr/>
        </p:nvPicPr>
        <p:blipFill>
          <a:blip r:embed="rId3">
            <a:alphaModFix/>
          </a:blip>
          <a:stretch>
            <a:fillRect/>
          </a:stretch>
        </p:blipFill>
        <p:spPr>
          <a:xfrm>
            <a:off x="458600" y="2081875"/>
            <a:ext cx="7423210" cy="2341549"/>
          </a:xfrm>
          <a:prstGeom prst="rect">
            <a:avLst/>
          </a:prstGeom>
          <a:noFill/>
          <a:ln>
            <a:noFill/>
          </a:ln>
        </p:spPr>
      </p:pic>
      <p:sp>
        <p:nvSpPr>
          <p:cNvPr id="469" name="Google Shape;469;p38"/>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sp>
        <p:nvSpPr>
          <p:cNvPr id="470" name="Google Shape;470;p38"/>
          <p:cNvSpPr txBox="1"/>
          <p:nvPr/>
        </p:nvSpPr>
        <p:spPr>
          <a:xfrm>
            <a:off x="785300" y="422517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t>
            </a:r>
            <a:r>
              <a:rPr b="1" lang="en" sz="800">
                <a:solidFill>
                  <a:schemeClr val="dk1"/>
                </a:solidFill>
              </a:rPr>
              <a:t>decoder</a:t>
            </a:r>
            <a:r>
              <a:rPr b="1" lang="en" sz="800">
                <a:solidFill>
                  <a:schemeClr val="dk1"/>
                </a:solidFill>
              </a:rPr>
              <a:t>”</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3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77" name="Google Shape;477;p39"/>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78" name="Google Shape;478;p3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pic>
        <p:nvPicPr>
          <p:cNvPr id="479" name="Google Shape;479;p39"/>
          <p:cNvPicPr preferRelativeResize="0"/>
          <p:nvPr/>
        </p:nvPicPr>
        <p:blipFill>
          <a:blip r:embed="rId3">
            <a:alphaModFix/>
          </a:blip>
          <a:stretch>
            <a:fillRect/>
          </a:stretch>
        </p:blipFill>
        <p:spPr>
          <a:xfrm>
            <a:off x="152400" y="2081875"/>
            <a:ext cx="7302463" cy="2341551"/>
          </a:xfrm>
          <a:prstGeom prst="rect">
            <a:avLst/>
          </a:prstGeom>
          <a:noFill/>
          <a:ln>
            <a:noFill/>
          </a:ln>
        </p:spPr>
      </p:pic>
      <p:sp>
        <p:nvSpPr>
          <p:cNvPr id="480" name="Google Shape;480;p39"/>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sp>
        <p:nvSpPr>
          <p:cNvPr id="481" name="Google Shape;481;p39"/>
          <p:cNvSpPr txBox="1"/>
          <p:nvPr/>
        </p:nvSpPr>
        <p:spPr>
          <a:xfrm>
            <a:off x="684550" y="431992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“decoder”</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4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88" name="Google Shape;488;p40"/>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89" name="Google Shape;489;p4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pic>
        <p:nvPicPr>
          <p:cNvPr id="490" name="Google Shape;490;p40"/>
          <p:cNvPicPr preferRelativeResize="0"/>
          <p:nvPr/>
        </p:nvPicPr>
        <p:blipFill>
          <a:blip r:embed="rId3">
            <a:alphaModFix/>
          </a:blip>
          <a:stretch>
            <a:fillRect/>
          </a:stretch>
        </p:blipFill>
        <p:spPr>
          <a:xfrm>
            <a:off x="458600" y="1990075"/>
            <a:ext cx="6788680" cy="2341550"/>
          </a:xfrm>
          <a:prstGeom prst="rect">
            <a:avLst/>
          </a:prstGeom>
          <a:noFill/>
          <a:ln>
            <a:noFill/>
          </a:ln>
        </p:spPr>
      </p:pic>
      <p:sp>
        <p:nvSpPr>
          <p:cNvPr id="491" name="Google Shape;491;p40"/>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sp>
        <p:nvSpPr>
          <p:cNvPr id="492" name="Google Shape;492;p40"/>
          <p:cNvSpPr txBox="1"/>
          <p:nvPr/>
        </p:nvSpPr>
        <p:spPr>
          <a:xfrm>
            <a:off x="1023425" y="4225175"/>
            <a:ext cx="1035000" cy="255900"/>
          </a:xfrm>
          <a:prstGeom prst="rect">
            <a:avLst/>
          </a:prstGeom>
          <a:solidFill>
            <a:schemeClr val="lt1"/>
          </a:solidFill>
          <a:ln cap="flat" cmpd="sng" w="9525">
            <a:solidFill>
              <a:srgbClr val="011C5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a:t>
            </a:r>
            <a:r>
              <a:rPr b="1" lang="en" sz="800">
                <a:solidFill>
                  <a:schemeClr val="dk1"/>
                </a:solidFill>
              </a:rPr>
              <a:t>decoder</a:t>
            </a:r>
            <a:r>
              <a:rPr b="1" lang="en" sz="800">
                <a:solidFill>
                  <a:schemeClr val="dk1"/>
                </a:solidFill>
              </a:rPr>
              <a:t>”</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4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499" name="Google Shape;499;p41"/>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00" name="Google Shape;500;p4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Long Short Term Memory (LSTM)</a:t>
            </a:r>
            <a:endParaRPr>
              <a:solidFill>
                <a:srgbClr val="011C5D"/>
              </a:solidFill>
            </a:endParaRPr>
          </a:p>
        </p:txBody>
      </p:sp>
      <p:sp>
        <p:nvSpPr>
          <p:cNvPr id="501" name="Google Shape;501;p41"/>
          <p:cNvSpPr txBox="1"/>
          <p:nvPr/>
        </p:nvSpPr>
        <p:spPr>
          <a:xfrm>
            <a:off x="458600" y="1277900"/>
            <a:ext cx="4445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What about Vanishing / Exploding Gradients ?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12316A"/>
              </a:solidFill>
            </a:endParaRPr>
          </a:p>
        </p:txBody>
      </p:sp>
      <p:sp>
        <p:nvSpPr>
          <p:cNvPr id="502" name="Google Shape;502;p41"/>
          <p:cNvSpPr txBox="1"/>
          <p:nvPr/>
        </p:nvSpPr>
        <p:spPr>
          <a:xfrm>
            <a:off x="370700" y="4575825"/>
            <a:ext cx="33171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3">
                  <a:extLst>
                    <a:ext uri="{A12FA001-AC4F-418D-AE19-62706E023703}">
                      <ahyp:hlinkClr val="tx"/>
                    </a:ext>
                  </a:extLst>
                </a:hlinkClick>
              </a:rPr>
              <a:t>Colah, Understanding LSTM Networks [Blog]</a:t>
            </a:r>
            <a:r>
              <a:rPr lang="en" sz="800">
                <a:solidFill>
                  <a:schemeClr val="dk2"/>
                </a:solidFill>
              </a:rPr>
              <a:t> </a:t>
            </a:r>
            <a:endParaRPr sz="800">
              <a:solidFill>
                <a:schemeClr val="dk2"/>
              </a:solidFill>
            </a:endParaRPr>
          </a:p>
        </p:txBody>
      </p:sp>
      <p:pic>
        <p:nvPicPr>
          <p:cNvPr id="503" name="Google Shape;503;p41"/>
          <p:cNvPicPr preferRelativeResize="0"/>
          <p:nvPr/>
        </p:nvPicPr>
        <p:blipFill>
          <a:blip r:embed="rId4">
            <a:alphaModFix/>
          </a:blip>
          <a:stretch>
            <a:fillRect/>
          </a:stretch>
        </p:blipFill>
        <p:spPr>
          <a:xfrm>
            <a:off x="458600" y="1747925"/>
            <a:ext cx="3498750" cy="2827901"/>
          </a:xfrm>
          <a:prstGeom prst="rect">
            <a:avLst/>
          </a:prstGeom>
          <a:noFill/>
          <a:ln>
            <a:noFill/>
          </a:ln>
        </p:spPr>
      </p:pic>
      <p:sp>
        <p:nvSpPr>
          <p:cNvPr id="504" name="Google Shape;504;p41"/>
          <p:cNvSpPr txBox="1"/>
          <p:nvPr/>
        </p:nvSpPr>
        <p:spPr>
          <a:xfrm>
            <a:off x="4222100" y="1529900"/>
            <a:ext cx="4579500" cy="2422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The additive update function for the cell state gives a derivative that is much more ‘well behaved’</a:t>
            </a:r>
            <a:endParaRPr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The gating functions allow the network to decide how much the gradient vanishes, and can take on different values at each time step. The values that they take on are learned functions of the current input and hidden state.</a:t>
            </a:r>
            <a:endParaRPr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To get details on LSTM derivative, check out this </a:t>
            </a:r>
            <a:r>
              <a:rPr lang="en" sz="1200" u="sng">
                <a:solidFill>
                  <a:srgbClr val="011C5D"/>
                </a:solidFill>
                <a:latin typeface="Ubuntu"/>
                <a:ea typeface="Ubuntu"/>
                <a:cs typeface="Ubuntu"/>
                <a:sym typeface="Ubuntu"/>
                <a:hlinkClick r:id="rId5">
                  <a:extLst>
                    <a:ext uri="{A12FA001-AC4F-418D-AE19-62706E023703}">
                      <ahyp:hlinkClr val="tx"/>
                    </a:ext>
                  </a:extLst>
                </a:hlinkClick>
              </a:rPr>
              <a:t>blog post </a:t>
            </a:r>
            <a:endParaRPr sz="1200">
              <a:solidFill>
                <a:srgbClr val="011C5D"/>
              </a:solidFill>
              <a:latin typeface="Ubuntu"/>
              <a:ea typeface="Ubuntu"/>
              <a:cs typeface="Ubuntu"/>
              <a:sym typeface="Ubuntu"/>
            </a:endParaRPr>
          </a:p>
          <a:p>
            <a:pPr indent="0" lvl="0" marL="0" rtl="0" algn="l">
              <a:lnSpc>
                <a:spcPct val="115000"/>
              </a:lnSpc>
              <a:spcBef>
                <a:spcPts val="1100"/>
              </a:spcBef>
              <a:spcAft>
                <a:spcPts val="1100"/>
              </a:spcAft>
              <a:buNone/>
            </a:pPr>
            <a:r>
              <a:t/>
            </a:r>
            <a:endParaRPr sz="1200">
              <a:solidFill>
                <a:srgbClr val="011C5D"/>
              </a:solidFill>
              <a:latin typeface="Ubuntu"/>
              <a:ea typeface="Ubuntu"/>
              <a:cs typeface="Ubuntu"/>
              <a:sym typeface="Ubuntu"/>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4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II.A.4 LSTM</a:t>
            </a:r>
            <a:endParaRPr/>
          </a:p>
        </p:txBody>
      </p:sp>
      <p:sp>
        <p:nvSpPr>
          <p:cNvPr id="511" name="Google Shape;511;p4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Our goal today</a:t>
            </a:r>
            <a:endParaRPr b="1">
              <a:solidFill>
                <a:srgbClr val="011C5D"/>
              </a:solidFill>
            </a:endParaRPr>
          </a:p>
        </p:txBody>
      </p:sp>
      <p:sp>
        <p:nvSpPr>
          <p:cNvPr id="512" name="Google Shape;512;p42"/>
          <p:cNvSpPr txBox="1"/>
          <p:nvPr/>
        </p:nvSpPr>
        <p:spPr>
          <a:xfrm>
            <a:off x="141550" y="1546650"/>
            <a:ext cx="50208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Predict the word “models” from the input sentence</a:t>
            </a:r>
            <a:endParaRPr b="1">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Requirements: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Find a way to </a:t>
            </a:r>
            <a:r>
              <a:rPr b="1" lang="en" sz="1200">
                <a:solidFill>
                  <a:srgbClr val="6AA84F"/>
                </a:solidFill>
                <a:latin typeface="Ubuntu"/>
                <a:ea typeface="Ubuntu"/>
                <a:cs typeface="Ubuntu"/>
                <a:sym typeface="Ubuntu"/>
              </a:rPr>
              <a:t>transform</a:t>
            </a:r>
            <a:r>
              <a:rPr lang="en" sz="1200">
                <a:solidFill>
                  <a:srgbClr val="6AA84F"/>
                </a:solidFill>
                <a:latin typeface="Ubuntu"/>
                <a:ea typeface="Ubuntu"/>
                <a:cs typeface="Ubuntu"/>
                <a:sym typeface="Ubuntu"/>
              </a:rPr>
              <a:t> word into numerical values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Provide </a:t>
            </a:r>
            <a:r>
              <a:rPr b="1" lang="en" sz="1200">
                <a:solidFill>
                  <a:srgbClr val="6AA84F"/>
                </a:solidFill>
                <a:latin typeface="Ubuntu"/>
                <a:ea typeface="Ubuntu"/>
                <a:cs typeface="Ubuntu"/>
                <a:sym typeface="Ubuntu"/>
              </a:rPr>
              <a:t>semantic relationship</a:t>
            </a:r>
            <a:r>
              <a:rPr lang="en" sz="1200">
                <a:solidFill>
                  <a:srgbClr val="6AA84F"/>
                </a:solidFill>
                <a:latin typeface="Ubuntu"/>
                <a:ea typeface="Ubuntu"/>
                <a:cs typeface="Ubuntu"/>
                <a:sym typeface="Ubuntu"/>
              </a:rPr>
              <a:t> between the encoding words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Provide </a:t>
            </a:r>
            <a:r>
              <a:rPr b="1" lang="en" sz="1200">
                <a:solidFill>
                  <a:srgbClr val="6AA84F"/>
                </a:solidFill>
                <a:latin typeface="Ubuntu"/>
                <a:ea typeface="Ubuntu"/>
                <a:cs typeface="Ubuntu"/>
                <a:sym typeface="Ubuntu"/>
              </a:rPr>
              <a:t>context</a:t>
            </a:r>
            <a:r>
              <a:rPr lang="en" sz="1200">
                <a:solidFill>
                  <a:srgbClr val="6AA84F"/>
                </a:solidFill>
                <a:latin typeface="Ubuntu"/>
                <a:ea typeface="Ubuntu"/>
                <a:cs typeface="Ubuntu"/>
                <a:sym typeface="Ubuntu"/>
              </a:rPr>
              <a:t> to our model to understand the sentence</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FFD966"/>
              </a:buClr>
              <a:buSzPts val="1200"/>
              <a:buChar char="-"/>
            </a:pPr>
            <a:r>
              <a:rPr lang="en" sz="1200">
                <a:solidFill>
                  <a:srgbClr val="FFD966"/>
                </a:solidFill>
                <a:latin typeface="Ubuntu"/>
                <a:ea typeface="Ubuntu"/>
                <a:cs typeface="Ubuntu"/>
                <a:sym typeface="Ubuntu"/>
              </a:rPr>
              <a:t>Provide </a:t>
            </a:r>
            <a:r>
              <a:rPr b="1" lang="en" sz="1200">
                <a:solidFill>
                  <a:srgbClr val="FFD966"/>
                </a:solidFill>
                <a:latin typeface="Ubuntu"/>
                <a:ea typeface="Ubuntu"/>
                <a:cs typeface="Ubuntu"/>
                <a:sym typeface="Ubuntu"/>
              </a:rPr>
              <a:t>long context</a:t>
            </a:r>
            <a:r>
              <a:rPr lang="en" sz="1200">
                <a:solidFill>
                  <a:srgbClr val="FFD966"/>
                </a:solidFill>
                <a:latin typeface="Ubuntu"/>
                <a:ea typeface="Ubuntu"/>
                <a:cs typeface="Ubuntu"/>
                <a:sym typeface="Ubuntu"/>
              </a:rPr>
              <a:t> to our model to understand the sentence</a:t>
            </a:r>
            <a:endParaRPr sz="1200">
              <a:solidFill>
                <a:srgbClr val="FFD966"/>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Create a </a:t>
            </a:r>
            <a:r>
              <a:rPr b="1" lang="en" sz="1200">
                <a:solidFill>
                  <a:srgbClr val="CC0000"/>
                </a:solidFill>
                <a:latin typeface="Ubuntu"/>
                <a:ea typeface="Ubuntu"/>
                <a:cs typeface="Ubuntu"/>
                <a:sym typeface="Ubuntu"/>
              </a:rPr>
              <a:t>fast trainable</a:t>
            </a:r>
            <a:r>
              <a:rPr lang="en" sz="1200">
                <a:solidFill>
                  <a:srgbClr val="CC0000"/>
                </a:solidFill>
                <a:latin typeface="Ubuntu"/>
                <a:ea typeface="Ubuntu"/>
                <a:cs typeface="Ubuntu"/>
                <a:sym typeface="Ubuntu"/>
              </a:rPr>
              <a:t> model </a:t>
            </a:r>
            <a:endParaRPr sz="1200">
              <a:solidFill>
                <a:srgbClr val="CC0000"/>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cxnSp>
        <p:nvCxnSpPr>
          <p:cNvPr id="513" name="Google Shape;513;p42"/>
          <p:cNvCxnSpPr>
            <a:stCxn id="514" idx="2"/>
            <a:endCxn id="515" idx="0"/>
          </p:cNvCxnSpPr>
          <p:nvPr/>
        </p:nvCxnSpPr>
        <p:spPr>
          <a:xfrm>
            <a:off x="6833000" y="1754650"/>
            <a:ext cx="0" cy="5778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42"/>
          <p:cNvSpPr/>
          <p:nvPr/>
        </p:nvSpPr>
        <p:spPr>
          <a:xfrm>
            <a:off x="6054050" y="2332325"/>
            <a:ext cx="1557900" cy="5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cxnSp>
        <p:nvCxnSpPr>
          <p:cNvPr id="516" name="Google Shape;516;p42"/>
          <p:cNvCxnSpPr>
            <a:stCxn id="515" idx="2"/>
            <a:endCxn id="517" idx="0"/>
          </p:cNvCxnSpPr>
          <p:nvPr/>
        </p:nvCxnSpPr>
        <p:spPr>
          <a:xfrm>
            <a:off x="6833000" y="2913425"/>
            <a:ext cx="0" cy="577800"/>
          </a:xfrm>
          <a:prstGeom prst="straightConnector1">
            <a:avLst/>
          </a:prstGeom>
          <a:noFill/>
          <a:ln cap="flat" cmpd="sng" w="9525">
            <a:solidFill>
              <a:schemeClr val="dk2"/>
            </a:solidFill>
            <a:prstDash val="solid"/>
            <a:round/>
            <a:headEnd len="med" w="med" type="none"/>
            <a:tailEnd len="med" w="med" type="triangle"/>
          </a:ln>
        </p:spPr>
      </p:cxnSp>
      <p:sp>
        <p:nvSpPr>
          <p:cNvPr id="514" name="Google Shape;514;p42"/>
          <p:cNvSpPr/>
          <p:nvPr/>
        </p:nvSpPr>
        <p:spPr>
          <a:xfrm>
            <a:off x="5529500" y="1069450"/>
            <a:ext cx="2607000" cy="6852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Input: “Transformers are encoder decoder”</a:t>
            </a:r>
            <a:endParaRPr sz="1800">
              <a:solidFill>
                <a:srgbClr val="011C5D"/>
              </a:solidFill>
              <a:latin typeface="Ubuntu"/>
              <a:ea typeface="Ubuntu"/>
              <a:cs typeface="Ubuntu"/>
              <a:sym typeface="Ubuntu"/>
            </a:endParaRPr>
          </a:p>
        </p:txBody>
      </p:sp>
      <p:sp>
        <p:nvSpPr>
          <p:cNvPr id="517" name="Google Shape;517;p42"/>
          <p:cNvSpPr/>
          <p:nvPr/>
        </p:nvSpPr>
        <p:spPr>
          <a:xfrm>
            <a:off x="5571350" y="3491100"/>
            <a:ext cx="2523300" cy="6861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Predict: “models”</a:t>
            </a:r>
            <a:endParaRPr sz="1800">
              <a:solidFill>
                <a:srgbClr val="011C5D"/>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16"/>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 Transformers</a:t>
            </a:r>
            <a:endParaRPr/>
          </a:p>
        </p:txBody>
      </p:sp>
      <p:sp>
        <p:nvSpPr>
          <p:cNvPr id="128" name="Google Shape;128;p16"/>
          <p:cNvSpPr txBox="1"/>
          <p:nvPr/>
        </p:nvSpPr>
        <p:spPr>
          <a:xfrm>
            <a:off x="2239200" y="1139725"/>
            <a:ext cx="4936500" cy="30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chemeClr val="hlink"/>
                </a:solidFill>
                <a:latin typeface="Ubuntu"/>
                <a:ea typeface="Ubuntu"/>
                <a:cs typeface="Ubuntu"/>
                <a:sym typeface="Ubuntu"/>
                <a:hlinkClick action="ppaction://hlinkshowjump?jump=nextslide"/>
              </a:rPr>
              <a:t>A. Before</a:t>
            </a:r>
            <a:r>
              <a:rPr b="1" lang="en" sz="1200" u="sng">
                <a:solidFill>
                  <a:schemeClr val="hlink"/>
                </a:solidFill>
                <a:latin typeface="Ubuntu"/>
                <a:ea typeface="Ubuntu"/>
                <a:cs typeface="Ubuntu"/>
                <a:sym typeface="Ubuntu"/>
                <a:hlinkClick action="ppaction://hlinkshowjump?jump=nextslide"/>
              </a:rPr>
              <a:t> Transformers</a:t>
            </a:r>
            <a:r>
              <a:rPr b="1" lang="en" sz="1200">
                <a:solidFill>
                  <a:srgbClr val="011C5D"/>
                </a:solidFill>
                <a:latin typeface="Ubuntu"/>
                <a:ea typeface="Ubuntu"/>
                <a:cs typeface="Ubuntu"/>
                <a:sym typeface="Ubuntu"/>
              </a:rPr>
              <a:t> </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ction="ppaction://hlinksldjump" r:id="rId3"/>
              </a:rPr>
              <a:t>N grams</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ction="ppaction://hlinksldjump" r:id="rId4"/>
              </a:rPr>
              <a:t>Embeddings</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ction="ppaction://hlinksldjump" r:id="rId5"/>
              </a:rPr>
              <a:t>RNN </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ction="ppaction://hlinksldjump" r:id="rId6"/>
              </a:rPr>
              <a:t>LSTM</a:t>
            </a:r>
            <a:endParaRPr b="1" sz="1200">
              <a:solidFill>
                <a:srgbClr val="011C5D"/>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011C5D"/>
              </a:solidFill>
              <a:latin typeface="Ubuntu"/>
              <a:ea typeface="Ubuntu"/>
              <a:cs typeface="Ubuntu"/>
              <a:sym typeface="Ubuntu"/>
            </a:endParaRPr>
          </a:p>
          <a:p>
            <a:pPr indent="0" lvl="0" marL="0" rtl="0" algn="l">
              <a:lnSpc>
                <a:spcPct val="115000"/>
              </a:lnSpc>
              <a:spcBef>
                <a:spcPts val="0"/>
              </a:spcBef>
              <a:spcAft>
                <a:spcPts val="0"/>
              </a:spcAft>
              <a:buNone/>
            </a:pPr>
            <a:r>
              <a:rPr b="1" lang="en" sz="1200" u="sng">
                <a:solidFill>
                  <a:schemeClr val="hlink"/>
                </a:solidFill>
                <a:latin typeface="Ubuntu"/>
                <a:ea typeface="Ubuntu"/>
                <a:cs typeface="Ubuntu"/>
                <a:sym typeface="Ubuntu"/>
                <a:hlinkClick/>
              </a:rPr>
              <a:t>B. Transformers </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Self Attention / Cross Attention</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Multi-Head Attention</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Residual connection &amp; Layer normalization</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Feed forward layer</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Softmax Layer</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hlink"/>
                </a:solidFill>
                <a:latin typeface="Ubuntu"/>
                <a:ea typeface="Ubuntu"/>
                <a:cs typeface="Ubuntu"/>
                <a:sym typeface="Ubuntu"/>
                <a:hlinkClick/>
              </a:rPr>
              <a:t>Positional Embeddings</a:t>
            </a:r>
            <a:endParaRPr sz="950">
              <a:solidFill>
                <a:srgbClr val="011C5D"/>
              </a:solidFill>
              <a:latin typeface="Ubuntu"/>
              <a:ea typeface="Ubuntu"/>
              <a:cs typeface="Ubuntu"/>
              <a:sym typeface="Ubuntu"/>
            </a:endParaRPr>
          </a:p>
          <a:p>
            <a:pPr indent="0" lvl="0" marL="0" rtl="0" algn="l">
              <a:spcBef>
                <a:spcPts val="0"/>
              </a:spcBef>
              <a:spcAft>
                <a:spcPts val="0"/>
              </a:spcAft>
              <a:buNone/>
            </a:pPr>
            <a:r>
              <a:t/>
            </a:r>
            <a:endParaRPr sz="1700">
              <a:solidFill>
                <a:srgbClr val="011C5D"/>
              </a:solidFill>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17"/>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II.A. </a:t>
            </a:r>
            <a:r>
              <a:rPr lang="en"/>
              <a:t>Before Transformers </a:t>
            </a:r>
            <a:endParaRPr/>
          </a:p>
        </p:txBody>
      </p:sp>
      <p:pic>
        <p:nvPicPr>
          <p:cNvPr id="135" name="Google Shape;135;p17"/>
          <p:cNvPicPr preferRelativeResize="0"/>
          <p:nvPr/>
        </p:nvPicPr>
        <p:blipFill>
          <a:blip r:embed="rId3">
            <a:alphaModFix/>
          </a:blip>
          <a:stretch>
            <a:fillRect/>
          </a:stretch>
        </p:blipFill>
        <p:spPr>
          <a:xfrm>
            <a:off x="3837376" y="1604750"/>
            <a:ext cx="5183775" cy="2139100"/>
          </a:xfrm>
          <a:prstGeom prst="rect">
            <a:avLst/>
          </a:prstGeom>
          <a:noFill/>
          <a:ln>
            <a:noFill/>
          </a:ln>
        </p:spPr>
      </p:pic>
      <p:sp>
        <p:nvSpPr>
          <p:cNvPr id="136" name="Google Shape;136;p17"/>
          <p:cNvSpPr txBox="1"/>
          <p:nvPr/>
        </p:nvSpPr>
        <p:spPr>
          <a:xfrm>
            <a:off x="473850" y="4786225"/>
            <a:ext cx="52410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The Story of AI Evolution: Before ML Era to Transformers, GPT-3 and Beyond [LinkedIn]</a:t>
            </a:r>
            <a:r>
              <a:rPr lang="en" sz="800">
                <a:solidFill>
                  <a:schemeClr val="dk2"/>
                </a:solidFill>
              </a:rPr>
              <a:t> </a:t>
            </a:r>
            <a:endParaRPr sz="800">
              <a:solidFill>
                <a:schemeClr val="dk2"/>
              </a:solidFill>
            </a:endParaRPr>
          </a:p>
        </p:txBody>
      </p:sp>
      <p:sp>
        <p:nvSpPr>
          <p:cNvPr id="137" name="Google Shape;137;p17"/>
          <p:cNvSpPr txBox="1"/>
          <p:nvPr/>
        </p:nvSpPr>
        <p:spPr>
          <a:xfrm>
            <a:off x="311700" y="1962300"/>
            <a:ext cx="30000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011C5D"/>
                </a:solidFill>
                <a:latin typeface="Ubuntu"/>
                <a:ea typeface="Ubuntu"/>
                <a:cs typeface="Ubuntu"/>
                <a:sym typeface="Ubuntu"/>
              </a:rPr>
              <a:t>A. Before Transformers </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accent5"/>
                </a:solidFill>
                <a:latin typeface="Ubuntu"/>
                <a:ea typeface="Ubuntu"/>
                <a:cs typeface="Ubuntu"/>
                <a:sym typeface="Ubuntu"/>
                <a:hlinkClick action="ppaction://hlinksldjump" r:id="rId5">
                  <a:extLst>
                    <a:ext uri="{A12FA001-AC4F-418D-AE19-62706E023703}">
                      <ahyp:hlinkClr val="tx"/>
                    </a:ext>
                  </a:extLst>
                </a:hlinkClick>
              </a:rPr>
              <a:t>N grams</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accent5"/>
                </a:solidFill>
                <a:latin typeface="Ubuntu"/>
                <a:ea typeface="Ubuntu"/>
                <a:cs typeface="Ubuntu"/>
                <a:sym typeface="Ubuntu"/>
                <a:hlinkClick action="ppaction://hlinksldjump" r:id="rId6">
                  <a:extLst>
                    <a:ext uri="{A12FA001-AC4F-418D-AE19-62706E023703}">
                      <ahyp:hlinkClr val="tx"/>
                    </a:ext>
                  </a:extLst>
                </a:hlinkClick>
              </a:rPr>
              <a:t>Embeddings</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accent5"/>
                </a:solidFill>
                <a:latin typeface="Ubuntu"/>
                <a:ea typeface="Ubuntu"/>
                <a:cs typeface="Ubuntu"/>
                <a:sym typeface="Ubuntu"/>
                <a:hlinkClick action="ppaction://hlinksldjump" r:id="rId7">
                  <a:extLst>
                    <a:ext uri="{A12FA001-AC4F-418D-AE19-62706E023703}">
                      <ahyp:hlinkClr val="tx"/>
                    </a:ext>
                  </a:extLst>
                </a:hlinkClick>
              </a:rPr>
              <a:t>RNN </a:t>
            </a:r>
            <a:endParaRPr b="1" sz="1200">
              <a:solidFill>
                <a:srgbClr val="011C5D"/>
              </a:solidFill>
              <a:latin typeface="Ubuntu"/>
              <a:ea typeface="Ubuntu"/>
              <a:cs typeface="Ubuntu"/>
              <a:sym typeface="Ubuntu"/>
            </a:endParaRPr>
          </a:p>
          <a:p>
            <a:pPr indent="-304800" lvl="0" marL="457200" rtl="0" algn="l">
              <a:lnSpc>
                <a:spcPct val="115000"/>
              </a:lnSpc>
              <a:spcBef>
                <a:spcPts val="0"/>
              </a:spcBef>
              <a:spcAft>
                <a:spcPts val="0"/>
              </a:spcAft>
              <a:buClr>
                <a:srgbClr val="011C5D"/>
              </a:buClr>
              <a:buSzPts val="1200"/>
              <a:buFont typeface="Ubuntu"/>
              <a:buAutoNum type="arabicPeriod"/>
            </a:pPr>
            <a:r>
              <a:rPr b="1" lang="en" sz="1200" u="sng">
                <a:solidFill>
                  <a:schemeClr val="accent5"/>
                </a:solidFill>
                <a:latin typeface="Ubuntu"/>
                <a:ea typeface="Ubuntu"/>
                <a:cs typeface="Ubuntu"/>
                <a:sym typeface="Ubuntu"/>
                <a:hlinkClick action="ppaction://hlinksldjump" r:id="rId8">
                  <a:extLst>
                    <a:ext uri="{A12FA001-AC4F-418D-AE19-62706E023703}">
                      <ahyp:hlinkClr val="tx"/>
                    </a:ext>
                  </a:extLst>
                </a:hlinkClick>
              </a:rPr>
              <a:t>LSTM</a:t>
            </a:r>
            <a:endParaRPr b="1" sz="1200">
              <a:solidFill>
                <a:srgbClr val="011C5D"/>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 </a:t>
            </a:r>
            <a:r>
              <a:rPr lang="en"/>
              <a:t>Before Transformers </a:t>
            </a:r>
            <a:endParaRPr/>
          </a:p>
        </p:txBody>
      </p:sp>
      <p:sp>
        <p:nvSpPr>
          <p:cNvPr id="144" name="Google Shape;144;p1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Our goal today</a:t>
            </a:r>
            <a:endParaRPr b="1">
              <a:solidFill>
                <a:srgbClr val="011C5D"/>
              </a:solidFill>
            </a:endParaRPr>
          </a:p>
        </p:txBody>
      </p:sp>
      <p:sp>
        <p:nvSpPr>
          <p:cNvPr id="145" name="Google Shape;145;p18"/>
          <p:cNvSpPr txBox="1"/>
          <p:nvPr/>
        </p:nvSpPr>
        <p:spPr>
          <a:xfrm>
            <a:off x="141550" y="1546650"/>
            <a:ext cx="50208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11C5D"/>
                </a:solidFill>
                <a:latin typeface="Ubuntu"/>
                <a:ea typeface="Ubuntu"/>
                <a:cs typeface="Ubuntu"/>
                <a:sym typeface="Ubuntu"/>
              </a:rPr>
              <a:t>P</a:t>
            </a:r>
            <a:r>
              <a:rPr b="1" lang="en">
                <a:solidFill>
                  <a:srgbClr val="011C5D"/>
                </a:solidFill>
                <a:latin typeface="Ubuntu"/>
                <a:ea typeface="Ubuntu"/>
                <a:cs typeface="Ubuntu"/>
                <a:sym typeface="Ubuntu"/>
              </a:rPr>
              <a:t>redict the word “models” from the input sentence</a:t>
            </a:r>
            <a:endParaRPr b="1">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Requirements: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Find a way to </a:t>
            </a:r>
            <a:r>
              <a:rPr b="1" lang="en" sz="1200">
                <a:solidFill>
                  <a:srgbClr val="011C5D"/>
                </a:solidFill>
                <a:latin typeface="Ubuntu"/>
                <a:ea typeface="Ubuntu"/>
                <a:cs typeface="Ubuntu"/>
                <a:sym typeface="Ubuntu"/>
              </a:rPr>
              <a:t>transform</a:t>
            </a:r>
            <a:r>
              <a:rPr lang="en" sz="1200">
                <a:solidFill>
                  <a:srgbClr val="011C5D"/>
                </a:solidFill>
                <a:latin typeface="Ubuntu"/>
                <a:ea typeface="Ubuntu"/>
                <a:cs typeface="Ubuntu"/>
                <a:sym typeface="Ubuntu"/>
              </a:rPr>
              <a:t> word into numerical values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Provide </a:t>
            </a:r>
            <a:r>
              <a:rPr b="1" lang="en" sz="1200">
                <a:solidFill>
                  <a:srgbClr val="011C5D"/>
                </a:solidFill>
                <a:latin typeface="Ubuntu"/>
                <a:ea typeface="Ubuntu"/>
                <a:cs typeface="Ubuntu"/>
                <a:sym typeface="Ubuntu"/>
              </a:rPr>
              <a:t>semantic relationship</a:t>
            </a:r>
            <a:r>
              <a:rPr lang="en" sz="1200">
                <a:solidFill>
                  <a:srgbClr val="011C5D"/>
                </a:solidFill>
                <a:latin typeface="Ubuntu"/>
                <a:ea typeface="Ubuntu"/>
                <a:cs typeface="Ubuntu"/>
                <a:sym typeface="Ubuntu"/>
              </a:rPr>
              <a:t> between the encoding words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Provide </a:t>
            </a:r>
            <a:r>
              <a:rPr b="1" lang="en" sz="1200">
                <a:solidFill>
                  <a:srgbClr val="011C5D"/>
                </a:solidFill>
                <a:latin typeface="Ubuntu"/>
                <a:ea typeface="Ubuntu"/>
                <a:cs typeface="Ubuntu"/>
                <a:sym typeface="Ubuntu"/>
              </a:rPr>
              <a:t>context</a:t>
            </a:r>
            <a:r>
              <a:rPr lang="en" sz="1200">
                <a:solidFill>
                  <a:srgbClr val="011C5D"/>
                </a:solidFill>
                <a:latin typeface="Ubuntu"/>
                <a:ea typeface="Ubuntu"/>
                <a:cs typeface="Ubuntu"/>
                <a:sym typeface="Ubuntu"/>
              </a:rPr>
              <a:t> to our model to understand the sentence</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Provide </a:t>
            </a:r>
            <a:r>
              <a:rPr b="1" lang="en" sz="1200">
                <a:solidFill>
                  <a:srgbClr val="011C5D"/>
                </a:solidFill>
                <a:latin typeface="Ubuntu"/>
                <a:ea typeface="Ubuntu"/>
                <a:cs typeface="Ubuntu"/>
                <a:sym typeface="Ubuntu"/>
              </a:rPr>
              <a:t>long context</a:t>
            </a:r>
            <a:r>
              <a:rPr lang="en" sz="1200">
                <a:solidFill>
                  <a:srgbClr val="011C5D"/>
                </a:solidFill>
                <a:latin typeface="Ubuntu"/>
                <a:ea typeface="Ubuntu"/>
                <a:cs typeface="Ubuntu"/>
                <a:sym typeface="Ubuntu"/>
              </a:rPr>
              <a:t> to our model to understand the sentence</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Char char="-"/>
            </a:pPr>
            <a:r>
              <a:rPr lang="en" sz="1200">
                <a:solidFill>
                  <a:srgbClr val="011C5D"/>
                </a:solidFill>
                <a:latin typeface="Ubuntu"/>
                <a:ea typeface="Ubuntu"/>
                <a:cs typeface="Ubuntu"/>
                <a:sym typeface="Ubuntu"/>
              </a:rPr>
              <a:t>Create a </a:t>
            </a:r>
            <a:r>
              <a:rPr b="1" lang="en" sz="1200">
                <a:solidFill>
                  <a:srgbClr val="011C5D"/>
                </a:solidFill>
                <a:latin typeface="Ubuntu"/>
                <a:ea typeface="Ubuntu"/>
                <a:cs typeface="Ubuntu"/>
                <a:sym typeface="Ubuntu"/>
              </a:rPr>
              <a:t>fast trainable</a:t>
            </a:r>
            <a:r>
              <a:rPr lang="en" sz="1200">
                <a:solidFill>
                  <a:srgbClr val="011C5D"/>
                </a:solidFill>
                <a:latin typeface="Ubuntu"/>
                <a:ea typeface="Ubuntu"/>
                <a:cs typeface="Ubuntu"/>
                <a:sym typeface="Ubuntu"/>
              </a:rPr>
              <a:t> model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cxnSp>
        <p:nvCxnSpPr>
          <p:cNvPr id="146" name="Google Shape;146;p18"/>
          <p:cNvCxnSpPr>
            <a:stCxn id="147" idx="2"/>
            <a:endCxn id="148" idx="0"/>
          </p:cNvCxnSpPr>
          <p:nvPr/>
        </p:nvCxnSpPr>
        <p:spPr>
          <a:xfrm>
            <a:off x="6833000" y="1754650"/>
            <a:ext cx="0" cy="5778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18"/>
          <p:cNvSpPr/>
          <p:nvPr/>
        </p:nvSpPr>
        <p:spPr>
          <a:xfrm>
            <a:off x="6054050" y="2332325"/>
            <a:ext cx="1557900" cy="5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cxnSp>
        <p:nvCxnSpPr>
          <p:cNvPr id="149" name="Google Shape;149;p18"/>
          <p:cNvCxnSpPr>
            <a:stCxn id="148" idx="2"/>
            <a:endCxn id="150" idx="0"/>
          </p:cNvCxnSpPr>
          <p:nvPr/>
        </p:nvCxnSpPr>
        <p:spPr>
          <a:xfrm>
            <a:off x="6833000" y="2913425"/>
            <a:ext cx="0" cy="5778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18"/>
          <p:cNvSpPr/>
          <p:nvPr/>
        </p:nvSpPr>
        <p:spPr>
          <a:xfrm>
            <a:off x="5529500" y="1069450"/>
            <a:ext cx="2607000" cy="6852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11C5D"/>
                </a:solidFill>
                <a:latin typeface="Ubuntu"/>
                <a:ea typeface="Ubuntu"/>
                <a:cs typeface="Ubuntu"/>
                <a:sym typeface="Ubuntu"/>
              </a:rPr>
              <a:t>Input: “Transformers are encoder decoder”</a:t>
            </a:r>
            <a:endParaRPr sz="1800">
              <a:solidFill>
                <a:srgbClr val="011C5D"/>
              </a:solidFill>
              <a:latin typeface="Ubuntu"/>
              <a:ea typeface="Ubuntu"/>
              <a:cs typeface="Ubuntu"/>
              <a:sym typeface="Ubuntu"/>
            </a:endParaRPr>
          </a:p>
        </p:txBody>
      </p:sp>
      <p:sp>
        <p:nvSpPr>
          <p:cNvPr id="150" name="Google Shape;150;p18"/>
          <p:cNvSpPr/>
          <p:nvPr/>
        </p:nvSpPr>
        <p:spPr>
          <a:xfrm>
            <a:off x="5571350" y="3491100"/>
            <a:ext cx="2523300" cy="6861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Predict: “models”</a:t>
            </a:r>
            <a:endParaRPr sz="1800">
              <a:solidFill>
                <a:srgbClr val="011C5D"/>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1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II.A.1 N Grams</a:t>
            </a:r>
            <a:endParaRPr/>
          </a:p>
        </p:txBody>
      </p:sp>
      <p:sp>
        <p:nvSpPr>
          <p:cNvPr id="157" name="Google Shape;157;p19"/>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8" name="Google Shape;158;p1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N Grams</a:t>
            </a:r>
            <a:endParaRPr>
              <a:solidFill>
                <a:srgbClr val="011C5D"/>
              </a:solidFill>
            </a:endParaRPr>
          </a:p>
        </p:txBody>
      </p:sp>
      <p:sp>
        <p:nvSpPr>
          <p:cNvPr id="159" name="Google Shape;159;p19"/>
          <p:cNvSpPr txBox="1"/>
          <p:nvPr/>
        </p:nvSpPr>
        <p:spPr>
          <a:xfrm>
            <a:off x="289875" y="1499613"/>
            <a:ext cx="4177500" cy="9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11C5D"/>
              </a:solidFill>
              <a:latin typeface="Ubuntu"/>
              <a:ea typeface="Ubuntu"/>
              <a:cs typeface="Ubuntu"/>
              <a:sym typeface="Ubuntu"/>
            </a:endParaRPr>
          </a:p>
          <a:p>
            <a:pPr indent="0" lvl="0" marL="0" rtl="0" algn="l">
              <a:spcBef>
                <a:spcPts val="0"/>
              </a:spcBef>
              <a:spcAft>
                <a:spcPts val="0"/>
              </a:spcAft>
              <a:buNone/>
            </a:pPr>
            <a:r>
              <a:rPr lang="en" sz="800">
                <a:solidFill>
                  <a:srgbClr val="011C5D"/>
                </a:solidFill>
                <a:latin typeface="Ubuntu"/>
                <a:ea typeface="Ubuntu"/>
                <a:cs typeface="Ubuntu"/>
                <a:sym typeface="Ubuntu"/>
              </a:rPr>
              <a:t>Input text: </a:t>
            </a:r>
            <a:endParaRPr sz="800">
              <a:solidFill>
                <a:srgbClr val="011C5D"/>
              </a:solidFill>
              <a:latin typeface="Ubuntu"/>
              <a:ea typeface="Ubuntu"/>
              <a:cs typeface="Ubuntu"/>
              <a:sym typeface="Ubuntu"/>
            </a:endParaRPr>
          </a:p>
          <a:p>
            <a:pPr indent="0" lvl="0" marL="0" rtl="0" algn="l">
              <a:spcBef>
                <a:spcPts val="0"/>
              </a:spcBef>
              <a:spcAft>
                <a:spcPts val="0"/>
              </a:spcAft>
              <a:buNone/>
            </a:pPr>
            <a:r>
              <a:t/>
            </a:r>
            <a:endParaRPr sz="800">
              <a:solidFill>
                <a:srgbClr val="011C5D"/>
              </a:solidFill>
              <a:latin typeface="Ubuntu"/>
              <a:ea typeface="Ubuntu"/>
              <a:cs typeface="Ubuntu"/>
              <a:sym typeface="Ubuntu"/>
            </a:endParaRPr>
          </a:p>
          <a:p>
            <a:pPr indent="0" lvl="0" marL="0" rtl="0" algn="l">
              <a:spcBef>
                <a:spcPts val="0"/>
              </a:spcBef>
              <a:spcAft>
                <a:spcPts val="0"/>
              </a:spcAft>
              <a:buNone/>
            </a:pPr>
            <a:r>
              <a:rPr lang="en" sz="800">
                <a:solidFill>
                  <a:srgbClr val="011C5D"/>
                </a:solidFill>
                <a:latin typeface="Ubuntu"/>
                <a:ea typeface="Ubuntu"/>
                <a:cs typeface="Ubuntu"/>
                <a:sym typeface="Ubuntu"/>
              </a:rPr>
              <a:t>To Sherlock Holmes she is always the woman. I have seldom heard him mention her under any other name. In his eyes she eclipses and predominates the whole of her sex. It was not that he felt any emotion akin to love for Irene Adler. All emotions, and that one particularly, were abhorrent to his cold, precise but admirably balanced mind. He was, I take it …</a:t>
            </a:r>
            <a:endParaRPr sz="800">
              <a:solidFill>
                <a:srgbClr val="011C5D"/>
              </a:solidFill>
              <a:latin typeface="Ubuntu"/>
              <a:ea typeface="Ubuntu"/>
              <a:cs typeface="Ubuntu"/>
              <a:sym typeface="Ubuntu"/>
            </a:endParaRPr>
          </a:p>
        </p:txBody>
      </p:sp>
      <p:sp>
        <p:nvSpPr>
          <p:cNvPr id="160" name="Google Shape;160;p19"/>
          <p:cNvSpPr/>
          <p:nvPr/>
        </p:nvSpPr>
        <p:spPr>
          <a:xfrm>
            <a:off x="2464800" y="558300"/>
            <a:ext cx="6556500" cy="7851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457200" lvl="0" marL="457200" rtl="0" algn="l">
              <a:spcBef>
                <a:spcPts val="0"/>
              </a:spcBef>
              <a:spcAft>
                <a:spcPts val="0"/>
              </a:spcAft>
              <a:buNone/>
            </a:pPr>
            <a:r>
              <a:rPr b="1" lang="en" sz="1200">
                <a:solidFill>
                  <a:srgbClr val="011C5D"/>
                </a:solidFill>
                <a:latin typeface="Ubuntu"/>
                <a:ea typeface="Ubuntu"/>
                <a:cs typeface="Ubuntu"/>
                <a:sym typeface="Ubuntu"/>
              </a:rPr>
              <a:t>The chain rule of probability</a:t>
            </a:r>
            <a:r>
              <a:rPr lang="en" sz="1200">
                <a:solidFill>
                  <a:srgbClr val="011C5D"/>
                </a:solidFill>
                <a:latin typeface="Ubuntu"/>
                <a:ea typeface="Ubuntu"/>
                <a:cs typeface="Ubuntu"/>
                <a:sym typeface="Ubuntu"/>
              </a:rPr>
              <a:t>:  p(x</a:t>
            </a:r>
            <a:r>
              <a:rPr baseline="-25000" lang="en" sz="1200">
                <a:solidFill>
                  <a:srgbClr val="011C5D"/>
                </a:solidFill>
                <a:latin typeface="Ubuntu"/>
                <a:ea typeface="Ubuntu"/>
                <a:cs typeface="Ubuntu"/>
                <a:sym typeface="Ubuntu"/>
              </a:rPr>
              <a:t>1</a:t>
            </a:r>
            <a:r>
              <a:rPr lang="en" sz="1200">
                <a:solidFill>
                  <a:srgbClr val="011C5D"/>
                </a:solidFill>
                <a:latin typeface="Ubuntu"/>
                <a:ea typeface="Ubuntu"/>
                <a:cs typeface="Ubuntu"/>
                <a:sym typeface="Ubuntu"/>
              </a:rPr>
              <a:t>, x,</a:t>
            </a:r>
            <a:r>
              <a:rPr baseline="-25000" lang="en" sz="1200">
                <a:solidFill>
                  <a:srgbClr val="011C5D"/>
                </a:solidFill>
                <a:latin typeface="Ubuntu"/>
                <a:ea typeface="Ubuntu"/>
                <a:cs typeface="Ubuntu"/>
                <a:sym typeface="Ubuntu"/>
              </a:rPr>
              <a:t>2</a:t>
            </a:r>
            <a:r>
              <a:rPr lang="en" sz="1200">
                <a:solidFill>
                  <a:srgbClr val="011C5D"/>
                </a:solidFill>
                <a:latin typeface="Ubuntu"/>
                <a:ea typeface="Ubuntu"/>
                <a:cs typeface="Ubuntu"/>
                <a:sym typeface="Ubuntu"/>
              </a:rPr>
              <a:t>, …, x</a:t>
            </a:r>
            <a:r>
              <a:rPr baseline="-25000" lang="en" sz="1200">
                <a:solidFill>
                  <a:srgbClr val="011C5D"/>
                </a:solidFill>
                <a:latin typeface="Ubuntu"/>
                <a:ea typeface="Ubuntu"/>
                <a:cs typeface="Ubuntu"/>
                <a:sym typeface="Ubuntu"/>
              </a:rPr>
              <a:t>n</a:t>
            </a:r>
            <a:r>
              <a:rPr lang="en" sz="1200">
                <a:solidFill>
                  <a:srgbClr val="011C5D"/>
                </a:solidFill>
                <a:latin typeface="Ubuntu"/>
                <a:ea typeface="Ubuntu"/>
                <a:cs typeface="Ubuntu"/>
                <a:sym typeface="Ubuntu"/>
              </a:rPr>
              <a:t>) = p(x</a:t>
            </a:r>
            <a:r>
              <a:rPr baseline="-25000" lang="en" sz="1200">
                <a:solidFill>
                  <a:srgbClr val="011C5D"/>
                </a:solidFill>
                <a:latin typeface="Ubuntu"/>
                <a:ea typeface="Ubuntu"/>
                <a:cs typeface="Ubuntu"/>
                <a:sym typeface="Ubuntu"/>
              </a:rPr>
              <a:t>1</a:t>
            </a:r>
            <a:r>
              <a:rPr lang="en" sz="1200">
                <a:solidFill>
                  <a:srgbClr val="011C5D"/>
                </a:solidFill>
                <a:latin typeface="Ubuntu"/>
                <a:ea typeface="Ubuntu"/>
                <a:cs typeface="Ubuntu"/>
                <a:sym typeface="Ubuntu"/>
              </a:rPr>
              <a:t>) p(x</a:t>
            </a:r>
            <a:r>
              <a:rPr baseline="-25000" lang="en" sz="1200">
                <a:solidFill>
                  <a:srgbClr val="011C5D"/>
                </a:solidFill>
                <a:latin typeface="Ubuntu"/>
                <a:ea typeface="Ubuntu"/>
                <a:cs typeface="Ubuntu"/>
                <a:sym typeface="Ubuntu"/>
              </a:rPr>
              <a:t>2</a:t>
            </a:r>
            <a:r>
              <a:rPr lang="en" sz="1200">
                <a:solidFill>
                  <a:srgbClr val="011C5D"/>
                </a:solidFill>
                <a:latin typeface="Ubuntu"/>
                <a:ea typeface="Ubuntu"/>
                <a:cs typeface="Ubuntu"/>
                <a:sym typeface="Ubuntu"/>
              </a:rPr>
              <a:t>| x</a:t>
            </a:r>
            <a:r>
              <a:rPr baseline="-25000" lang="en" sz="1200">
                <a:solidFill>
                  <a:srgbClr val="011C5D"/>
                </a:solidFill>
                <a:latin typeface="Ubuntu"/>
                <a:ea typeface="Ubuntu"/>
                <a:cs typeface="Ubuntu"/>
                <a:sym typeface="Ubuntu"/>
              </a:rPr>
              <a:t>1</a:t>
            </a:r>
            <a:r>
              <a:rPr lang="en" sz="1200">
                <a:solidFill>
                  <a:srgbClr val="011C5D"/>
                </a:solidFill>
                <a:latin typeface="Ubuntu"/>
                <a:ea typeface="Ubuntu"/>
                <a:cs typeface="Ubuntu"/>
                <a:sym typeface="Ubuntu"/>
              </a:rPr>
              <a:t>) p(x</a:t>
            </a:r>
            <a:r>
              <a:rPr baseline="-25000" lang="en" sz="1200">
                <a:solidFill>
                  <a:srgbClr val="011C5D"/>
                </a:solidFill>
                <a:latin typeface="Ubuntu"/>
                <a:ea typeface="Ubuntu"/>
                <a:cs typeface="Ubuntu"/>
                <a:sym typeface="Ubuntu"/>
              </a:rPr>
              <a:t>3</a:t>
            </a:r>
            <a:r>
              <a:rPr lang="en" sz="1200">
                <a:solidFill>
                  <a:srgbClr val="011C5D"/>
                </a:solidFill>
                <a:latin typeface="Ubuntu"/>
                <a:ea typeface="Ubuntu"/>
                <a:cs typeface="Ubuntu"/>
                <a:sym typeface="Ubuntu"/>
              </a:rPr>
              <a:t>| x</a:t>
            </a:r>
            <a:r>
              <a:rPr baseline="-25000" lang="en" sz="1200">
                <a:solidFill>
                  <a:srgbClr val="011C5D"/>
                </a:solidFill>
                <a:latin typeface="Ubuntu"/>
                <a:ea typeface="Ubuntu"/>
                <a:cs typeface="Ubuntu"/>
                <a:sym typeface="Ubuntu"/>
              </a:rPr>
              <a:t>2</a:t>
            </a:r>
            <a:r>
              <a:rPr lang="en" sz="1200">
                <a:solidFill>
                  <a:srgbClr val="011C5D"/>
                </a:solidFill>
                <a:latin typeface="Ubuntu"/>
                <a:ea typeface="Ubuntu"/>
                <a:cs typeface="Ubuntu"/>
                <a:sym typeface="Ubuntu"/>
              </a:rPr>
              <a:t>,x</a:t>
            </a:r>
            <a:r>
              <a:rPr baseline="-25000" lang="en" sz="1200">
                <a:solidFill>
                  <a:srgbClr val="011C5D"/>
                </a:solidFill>
                <a:latin typeface="Ubuntu"/>
                <a:ea typeface="Ubuntu"/>
                <a:cs typeface="Ubuntu"/>
                <a:sym typeface="Ubuntu"/>
              </a:rPr>
              <a:t>1</a:t>
            </a:r>
            <a:r>
              <a:rPr lang="en" sz="1200">
                <a:solidFill>
                  <a:srgbClr val="011C5D"/>
                </a:solidFill>
                <a:latin typeface="Ubuntu"/>
                <a:ea typeface="Ubuntu"/>
                <a:cs typeface="Ubuntu"/>
                <a:sym typeface="Ubuntu"/>
              </a:rPr>
              <a:t>) …</a:t>
            </a:r>
            <a:endParaRPr>
              <a:solidFill>
                <a:srgbClr val="011C5D"/>
              </a:solidFill>
              <a:latin typeface="Ubuntu"/>
              <a:ea typeface="Ubuntu"/>
              <a:cs typeface="Ubuntu"/>
              <a:sym typeface="Ubuntu"/>
            </a:endParaRPr>
          </a:p>
        </p:txBody>
      </p:sp>
      <p:pic>
        <p:nvPicPr>
          <p:cNvPr id="161" name="Google Shape;161;p19"/>
          <p:cNvPicPr preferRelativeResize="0"/>
          <p:nvPr/>
        </p:nvPicPr>
        <p:blipFill>
          <a:blip r:embed="rId3">
            <a:alphaModFix/>
          </a:blip>
          <a:stretch>
            <a:fillRect/>
          </a:stretch>
        </p:blipFill>
        <p:spPr>
          <a:xfrm>
            <a:off x="405700" y="2742725"/>
            <a:ext cx="4094450" cy="1890271"/>
          </a:xfrm>
          <a:prstGeom prst="rect">
            <a:avLst/>
          </a:prstGeom>
          <a:noFill/>
          <a:ln>
            <a:noFill/>
          </a:ln>
        </p:spPr>
      </p:pic>
      <p:pic>
        <p:nvPicPr>
          <p:cNvPr id="162" name="Google Shape;162;p19"/>
          <p:cNvPicPr preferRelativeResize="0"/>
          <p:nvPr/>
        </p:nvPicPr>
        <p:blipFill>
          <a:blip r:embed="rId4">
            <a:alphaModFix/>
          </a:blip>
          <a:stretch>
            <a:fillRect/>
          </a:stretch>
        </p:blipFill>
        <p:spPr>
          <a:xfrm>
            <a:off x="4884874" y="1387509"/>
            <a:ext cx="4177450" cy="1768352"/>
          </a:xfrm>
          <a:prstGeom prst="rect">
            <a:avLst/>
          </a:prstGeom>
          <a:noFill/>
          <a:ln>
            <a:noFill/>
          </a:ln>
        </p:spPr>
      </p:pic>
      <p:sp>
        <p:nvSpPr>
          <p:cNvPr id="163" name="Google Shape;163;p19"/>
          <p:cNvSpPr txBox="1"/>
          <p:nvPr/>
        </p:nvSpPr>
        <p:spPr>
          <a:xfrm>
            <a:off x="6032500" y="4612575"/>
            <a:ext cx="20019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N-gram generator</a:t>
            </a:r>
            <a:r>
              <a:rPr lang="en" sz="800">
                <a:solidFill>
                  <a:schemeClr val="dk2"/>
                </a:solidFill>
              </a:rPr>
              <a:t> </a:t>
            </a:r>
            <a:endParaRPr sz="800">
              <a:solidFill>
                <a:schemeClr val="dk2"/>
              </a:solidFill>
            </a:endParaRPr>
          </a:p>
        </p:txBody>
      </p:sp>
      <p:pic>
        <p:nvPicPr>
          <p:cNvPr id="164" name="Google Shape;164;p19"/>
          <p:cNvPicPr preferRelativeResize="0"/>
          <p:nvPr/>
        </p:nvPicPr>
        <p:blipFill>
          <a:blip r:embed="rId6">
            <a:alphaModFix/>
          </a:blip>
          <a:stretch>
            <a:fillRect/>
          </a:stretch>
        </p:blipFill>
        <p:spPr>
          <a:xfrm>
            <a:off x="4884884" y="3244075"/>
            <a:ext cx="3255440" cy="1333200"/>
          </a:xfrm>
          <a:prstGeom prst="rect">
            <a:avLst/>
          </a:prstGeom>
          <a:noFill/>
          <a:ln>
            <a:noFill/>
          </a:ln>
        </p:spPr>
      </p:pic>
      <p:cxnSp>
        <p:nvCxnSpPr>
          <p:cNvPr id="165" name="Google Shape;165;p19"/>
          <p:cNvCxnSpPr/>
          <p:nvPr/>
        </p:nvCxnSpPr>
        <p:spPr>
          <a:xfrm flipH="1" rot="10800000">
            <a:off x="4453350" y="2077650"/>
            <a:ext cx="346800" cy="136500"/>
          </a:xfrm>
          <a:prstGeom prst="straightConnector1">
            <a:avLst/>
          </a:prstGeom>
          <a:noFill/>
          <a:ln cap="flat" cmpd="sng" w="9525">
            <a:solidFill>
              <a:srgbClr val="011C5D"/>
            </a:solidFill>
            <a:prstDash val="solid"/>
            <a:round/>
            <a:headEnd len="med" w="med" type="none"/>
            <a:tailEnd len="med" w="med" type="triangle"/>
          </a:ln>
        </p:spPr>
      </p:cxnSp>
      <p:cxnSp>
        <p:nvCxnSpPr>
          <p:cNvPr id="166" name="Google Shape;166;p19"/>
          <p:cNvCxnSpPr/>
          <p:nvPr/>
        </p:nvCxnSpPr>
        <p:spPr>
          <a:xfrm flipH="1">
            <a:off x="4030550" y="3192650"/>
            <a:ext cx="846600" cy="194100"/>
          </a:xfrm>
          <a:prstGeom prst="straightConnector1">
            <a:avLst/>
          </a:prstGeom>
          <a:noFill/>
          <a:ln cap="flat" cmpd="sng" w="9525">
            <a:solidFill>
              <a:srgbClr val="011C5D"/>
            </a:solidFill>
            <a:prstDash val="solid"/>
            <a:round/>
            <a:headEnd len="med" w="med" type="none"/>
            <a:tailEnd len="med" w="med" type="triangle"/>
          </a:ln>
        </p:spPr>
      </p:cxnSp>
      <p:sp>
        <p:nvSpPr>
          <p:cNvPr id="167" name="Google Shape;167;p19"/>
          <p:cNvSpPr txBox="1"/>
          <p:nvPr/>
        </p:nvSpPr>
        <p:spPr>
          <a:xfrm>
            <a:off x="750825" y="4612575"/>
            <a:ext cx="32556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latin typeface="Ubuntu"/>
                <a:ea typeface="Ubuntu"/>
                <a:cs typeface="Ubuntu"/>
                <a:sym typeface="Ubuntu"/>
                <a:hlinkClick r:id="rId7">
                  <a:extLst>
                    <a:ext uri="{A12FA001-AC4F-418D-AE19-62706E023703}">
                      <ahyp:hlinkClr val="tx"/>
                    </a:ext>
                  </a:extLst>
                </a:hlinkClick>
              </a:rPr>
              <a:t>Lena Voita, Language Modeling [Blog] </a:t>
            </a:r>
            <a:endParaRPr sz="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II.A.2 Embeddings</a:t>
            </a:r>
            <a:endParaRPr/>
          </a:p>
        </p:txBody>
      </p:sp>
      <p:sp>
        <p:nvSpPr>
          <p:cNvPr id="174" name="Google Shape;174;p2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Our goal today</a:t>
            </a:r>
            <a:endParaRPr b="1">
              <a:solidFill>
                <a:srgbClr val="011C5D"/>
              </a:solidFill>
            </a:endParaRPr>
          </a:p>
        </p:txBody>
      </p:sp>
      <p:sp>
        <p:nvSpPr>
          <p:cNvPr id="175" name="Google Shape;175;p20"/>
          <p:cNvSpPr txBox="1"/>
          <p:nvPr/>
        </p:nvSpPr>
        <p:spPr>
          <a:xfrm>
            <a:off x="141550" y="1546650"/>
            <a:ext cx="50208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Predict the word “models” from the input sentence</a:t>
            </a:r>
            <a:endParaRPr b="1">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Requirements: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6AA84F"/>
              </a:buClr>
              <a:buSzPts val="1200"/>
              <a:buChar char="-"/>
            </a:pPr>
            <a:r>
              <a:rPr lang="en" sz="1200">
                <a:solidFill>
                  <a:srgbClr val="6AA84F"/>
                </a:solidFill>
                <a:latin typeface="Ubuntu"/>
                <a:ea typeface="Ubuntu"/>
                <a:cs typeface="Ubuntu"/>
                <a:sym typeface="Ubuntu"/>
              </a:rPr>
              <a:t>Find a way to </a:t>
            </a:r>
            <a:r>
              <a:rPr b="1" lang="en" sz="1200">
                <a:solidFill>
                  <a:srgbClr val="6AA84F"/>
                </a:solidFill>
                <a:latin typeface="Ubuntu"/>
                <a:ea typeface="Ubuntu"/>
                <a:cs typeface="Ubuntu"/>
                <a:sym typeface="Ubuntu"/>
              </a:rPr>
              <a:t>transform</a:t>
            </a:r>
            <a:r>
              <a:rPr lang="en" sz="1200">
                <a:solidFill>
                  <a:srgbClr val="6AA84F"/>
                </a:solidFill>
                <a:latin typeface="Ubuntu"/>
                <a:ea typeface="Ubuntu"/>
                <a:cs typeface="Ubuntu"/>
                <a:sym typeface="Ubuntu"/>
              </a:rPr>
              <a:t> word into numerical values</a:t>
            </a:r>
            <a:endParaRPr sz="1200">
              <a:solidFill>
                <a:srgbClr val="6AA84F"/>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semantic relationship</a:t>
            </a:r>
            <a:r>
              <a:rPr lang="en" sz="1200">
                <a:solidFill>
                  <a:srgbClr val="CC0000"/>
                </a:solidFill>
                <a:latin typeface="Ubuntu"/>
                <a:ea typeface="Ubuntu"/>
                <a:cs typeface="Ubuntu"/>
                <a:sym typeface="Ubuntu"/>
              </a:rPr>
              <a:t> between the encoding words</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context</a:t>
            </a:r>
            <a:r>
              <a:rPr lang="en" sz="1200">
                <a:solidFill>
                  <a:srgbClr val="CC0000"/>
                </a:solidFill>
                <a:latin typeface="Ubuntu"/>
                <a:ea typeface="Ubuntu"/>
                <a:cs typeface="Ubuntu"/>
                <a:sym typeface="Ubuntu"/>
              </a:rPr>
              <a:t> to our model to understand the sentence</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Provide </a:t>
            </a:r>
            <a:r>
              <a:rPr b="1" lang="en" sz="1200">
                <a:solidFill>
                  <a:srgbClr val="CC0000"/>
                </a:solidFill>
                <a:latin typeface="Ubuntu"/>
                <a:ea typeface="Ubuntu"/>
                <a:cs typeface="Ubuntu"/>
                <a:sym typeface="Ubuntu"/>
              </a:rPr>
              <a:t>long context</a:t>
            </a:r>
            <a:r>
              <a:rPr lang="en" sz="1200">
                <a:solidFill>
                  <a:srgbClr val="CC0000"/>
                </a:solidFill>
                <a:latin typeface="Ubuntu"/>
                <a:ea typeface="Ubuntu"/>
                <a:cs typeface="Ubuntu"/>
                <a:sym typeface="Ubuntu"/>
              </a:rPr>
              <a:t> to our model to understand the sentence</a:t>
            </a:r>
            <a:endParaRPr sz="1200">
              <a:solidFill>
                <a:srgbClr val="CC0000"/>
              </a:solidFill>
              <a:latin typeface="Ubuntu"/>
              <a:ea typeface="Ubuntu"/>
              <a:cs typeface="Ubuntu"/>
              <a:sym typeface="Ubuntu"/>
            </a:endParaRPr>
          </a:p>
          <a:p>
            <a:pPr indent="-304800" lvl="0" marL="457200" rtl="0" algn="l">
              <a:spcBef>
                <a:spcPts val="0"/>
              </a:spcBef>
              <a:spcAft>
                <a:spcPts val="0"/>
              </a:spcAft>
              <a:buClr>
                <a:srgbClr val="CC0000"/>
              </a:buClr>
              <a:buSzPts val="1200"/>
              <a:buChar char="-"/>
            </a:pPr>
            <a:r>
              <a:rPr lang="en" sz="1200">
                <a:solidFill>
                  <a:srgbClr val="CC0000"/>
                </a:solidFill>
                <a:latin typeface="Ubuntu"/>
                <a:ea typeface="Ubuntu"/>
                <a:cs typeface="Ubuntu"/>
                <a:sym typeface="Ubuntu"/>
              </a:rPr>
              <a:t>Create a </a:t>
            </a:r>
            <a:r>
              <a:rPr b="1" lang="en" sz="1200">
                <a:solidFill>
                  <a:srgbClr val="CC0000"/>
                </a:solidFill>
                <a:latin typeface="Ubuntu"/>
                <a:ea typeface="Ubuntu"/>
                <a:cs typeface="Ubuntu"/>
                <a:sym typeface="Ubuntu"/>
              </a:rPr>
              <a:t>fast trainable</a:t>
            </a:r>
            <a:r>
              <a:rPr lang="en" sz="1200">
                <a:solidFill>
                  <a:srgbClr val="CC0000"/>
                </a:solidFill>
                <a:latin typeface="Ubuntu"/>
                <a:ea typeface="Ubuntu"/>
                <a:cs typeface="Ubuntu"/>
                <a:sym typeface="Ubuntu"/>
              </a:rPr>
              <a:t> model </a:t>
            </a:r>
            <a:endParaRPr sz="1200">
              <a:solidFill>
                <a:srgbClr val="CC0000"/>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cxnSp>
        <p:nvCxnSpPr>
          <p:cNvPr id="176" name="Google Shape;176;p20"/>
          <p:cNvCxnSpPr>
            <a:stCxn id="177" idx="2"/>
            <a:endCxn id="178" idx="0"/>
          </p:cNvCxnSpPr>
          <p:nvPr/>
        </p:nvCxnSpPr>
        <p:spPr>
          <a:xfrm>
            <a:off x="6833000" y="1754650"/>
            <a:ext cx="0" cy="5778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0"/>
          <p:cNvSpPr/>
          <p:nvPr/>
        </p:nvSpPr>
        <p:spPr>
          <a:xfrm>
            <a:off x="6054050" y="2332325"/>
            <a:ext cx="1557900" cy="5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11C5D"/>
                </a:solidFill>
                <a:latin typeface="Ubuntu"/>
                <a:ea typeface="Ubuntu"/>
                <a:cs typeface="Ubuntu"/>
                <a:sym typeface="Ubuntu"/>
              </a:rPr>
              <a:t>Model</a:t>
            </a:r>
            <a:endParaRPr>
              <a:solidFill>
                <a:srgbClr val="011C5D"/>
              </a:solidFill>
              <a:latin typeface="Ubuntu"/>
              <a:ea typeface="Ubuntu"/>
              <a:cs typeface="Ubuntu"/>
              <a:sym typeface="Ubuntu"/>
            </a:endParaRPr>
          </a:p>
        </p:txBody>
      </p:sp>
      <p:cxnSp>
        <p:nvCxnSpPr>
          <p:cNvPr id="179" name="Google Shape;179;p20"/>
          <p:cNvCxnSpPr>
            <a:stCxn id="178" idx="2"/>
            <a:endCxn id="180" idx="0"/>
          </p:cNvCxnSpPr>
          <p:nvPr/>
        </p:nvCxnSpPr>
        <p:spPr>
          <a:xfrm>
            <a:off x="6833000" y="2913425"/>
            <a:ext cx="0" cy="5778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0"/>
          <p:cNvSpPr/>
          <p:nvPr/>
        </p:nvSpPr>
        <p:spPr>
          <a:xfrm>
            <a:off x="5529500" y="1069450"/>
            <a:ext cx="2607000" cy="6852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Input: “Transformers are encoder decoder”</a:t>
            </a:r>
            <a:endParaRPr sz="1800">
              <a:solidFill>
                <a:srgbClr val="011C5D"/>
              </a:solidFill>
              <a:latin typeface="Ubuntu"/>
              <a:ea typeface="Ubuntu"/>
              <a:cs typeface="Ubuntu"/>
              <a:sym typeface="Ubuntu"/>
            </a:endParaRPr>
          </a:p>
        </p:txBody>
      </p:sp>
      <p:sp>
        <p:nvSpPr>
          <p:cNvPr id="180" name="Google Shape;180;p20"/>
          <p:cNvSpPr/>
          <p:nvPr/>
        </p:nvSpPr>
        <p:spPr>
          <a:xfrm>
            <a:off x="5571350" y="3491100"/>
            <a:ext cx="2523300" cy="686100"/>
          </a:xfrm>
          <a:prstGeom prst="roundRect">
            <a:avLst>
              <a:gd fmla="val 16667" name="adj"/>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Predict: “models”</a:t>
            </a:r>
            <a:endParaRPr sz="1800">
              <a:solidFill>
                <a:srgbClr val="011C5D"/>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p:nvPr/>
        </p:nvSpPr>
        <p:spPr>
          <a:xfrm>
            <a:off x="129550" y="997800"/>
            <a:ext cx="4435800" cy="364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1"/>
          <p:cNvSpPr/>
          <p:nvPr/>
        </p:nvSpPr>
        <p:spPr>
          <a:xfrm>
            <a:off x="4707425" y="997800"/>
            <a:ext cx="4003800" cy="364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II.A.2 Embeddings</a:t>
            </a:r>
            <a:endParaRPr/>
          </a:p>
        </p:txBody>
      </p:sp>
      <p:graphicFrame>
        <p:nvGraphicFramePr>
          <p:cNvPr id="189" name="Google Shape;189;p21"/>
          <p:cNvGraphicFramePr/>
          <p:nvPr/>
        </p:nvGraphicFramePr>
        <p:xfrm>
          <a:off x="497625" y="1171445"/>
          <a:ext cx="3000000" cy="3000000"/>
        </p:xfrm>
        <a:graphic>
          <a:graphicData uri="http://schemas.openxmlformats.org/drawingml/2006/table">
            <a:tbl>
              <a:tblPr>
                <a:noFill/>
                <a:tableStyleId>{CCC046E2-168F-4F0E-B267-A4C84BA03AB5}</a:tableStyleId>
              </a:tblPr>
              <a:tblGrid>
                <a:gridCol w="658175"/>
                <a:gridCol w="1034150"/>
              </a:tblGrid>
              <a:tr h="10000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FFFFFF"/>
                          </a:solidFill>
                          <a:latin typeface="Ubuntu"/>
                          <a:ea typeface="Ubuntu"/>
                          <a:cs typeface="Ubuntu"/>
                          <a:sym typeface="Ubuntu"/>
                        </a:rPr>
                        <a:t>Index</a:t>
                      </a:r>
                      <a:endParaRPr b="1" sz="800" u="none" cap="none" strike="noStrike">
                        <a:solidFill>
                          <a:srgbClr val="FFFFFF"/>
                        </a:solidFill>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solidFill>
                      <a:srgbClr val="12316A"/>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FFFFFF"/>
                          </a:solidFill>
                          <a:latin typeface="Ubuntu"/>
                          <a:ea typeface="Ubuntu"/>
                          <a:cs typeface="Ubuntu"/>
                          <a:sym typeface="Ubuntu"/>
                        </a:rPr>
                        <a:t>Mot</a:t>
                      </a:r>
                      <a:endParaRPr b="1" sz="800" u="none" cap="none" strike="noStrike">
                        <a:solidFill>
                          <a:srgbClr val="FFFFFF"/>
                        </a:solidFill>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solidFill>
                      <a:srgbClr val="12316A"/>
                    </a:solidFill>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0</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a</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1</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the</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2</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he</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1280</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transformers</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solidFill>
                      <a:srgbClr val="B6D7A8"/>
                    </a:solidFill>
                  </a:tcPr>
                </a:tc>
              </a:tr>
              <a:tr h="304775">
                <a:tc>
                  <a:txBody>
                    <a:bodyPr/>
                    <a:lstStyle/>
                    <a:p>
                      <a:pPr indent="0" lvl="0" marL="0" rtl="0" algn="r">
                        <a:spcBef>
                          <a:spcPts val="0"/>
                        </a:spcBef>
                        <a:spcAft>
                          <a:spcPts val="0"/>
                        </a:spcAft>
                        <a:buClr>
                          <a:schemeClr val="dk1"/>
                        </a:buClr>
                        <a:buSzPts val="800"/>
                        <a:buFont typeface="Arial"/>
                        <a:buNone/>
                      </a:pPr>
                      <a:r>
                        <a:rPr b="1" lang="en" sz="800">
                          <a:solidFill>
                            <a:schemeClr val="dk1"/>
                          </a:solidFill>
                          <a:latin typeface="Ubuntu"/>
                          <a:ea typeface="Ubuntu"/>
                          <a:cs typeface="Ubuntu"/>
                          <a:sym typeface="Ubuntu"/>
                        </a:rPr>
                        <a:t>1281</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embedding</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rtl="0" algn="r">
                        <a:spcBef>
                          <a:spcPts val="0"/>
                        </a:spcBef>
                        <a:spcAft>
                          <a:spcPts val="0"/>
                        </a:spcAft>
                        <a:buClr>
                          <a:schemeClr val="dk1"/>
                        </a:buClr>
                        <a:buSzPts val="800"/>
                        <a:buFont typeface="Arial"/>
                        <a:buNone/>
                      </a:pPr>
                      <a:r>
                        <a:rPr b="1" lang="en" sz="800">
                          <a:solidFill>
                            <a:schemeClr val="dk1"/>
                          </a:solidFill>
                          <a:latin typeface="Ubuntu"/>
                          <a:ea typeface="Ubuntu"/>
                          <a:cs typeface="Ubuntu"/>
                          <a:sym typeface="Ubuntu"/>
                        </a:rPr>
                        <a:t>1282</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partial</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Ubuntu"/>
                          <a:ea typeface="Ubuntu"/>
                          <a:cs typeface="Ubuntu"/>
                          <a:sym typeface="Ubuntu"/>
                        </a:rPr>
                        <a:t>…</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marR="0" rtl="0" algn="r">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34567</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tunis</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r h="304775">
                <a:tc>
                  <a:txBody>
                    <a:bodyPr/>
                    <a:lstStyle/>
                    <a:p>
                      <a:pPr indent="0" lvl="0" marL="0" rtl="0" algn="r">
                        <a:spcBef>
                          <a:spcPts val="0"/>
                        </a:spcBef>
                        <a:spcAft>
                          <a:spcPts val="0"/>
                        </a:spcAft>
                        <a:buClr>
                          <a:schemeClr val="dk1"/>
                        </a:buClr>
                        <a:buSzPts val="800"/>
                        <a:buFont typeface="Arial"/>
                        <a:buNone/>
                      </a:pPr>
                      <a:r>
                        <a:rPr b="1" lang="en" sz="800">
                          <a:solidFill>
                            <a:schemeClr val="dk1"/>
                          </a:solidFill>
                          <a:latin typeface="Ubuntu"/>
                          <a:ea typeface="Ubuntu"/>
                          <a:cs typeface="Ubuntu"/>
                          <a:sym typeface="Ubuntu"/>
                        </a:rPr>
                        <a:t>34568</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a:latin typeface="Ubuntu"/>
                          <a:ea typeface="Ubuntu"/>
                          <a:cs typeface="Ubuntu"/>
                          <a:sym typeface="Ubuntu"/>
                        </a:rPr>
                        <a:t>dolphin</a:t>
                      </a:r>
                      <a:endParaRPr b="1" sz="800" u="none" cap="none" strike="noStrike">
                        <a:latin typeface="Ubuntu"/>
                        <a:ea typeface="Ubuntu"/>
                        <a:cs typeface="Ubuntu"/>
                        <a:sym typeface="Ubuntu"/>
                      </a:endParaRPr>
                    </a:p>
                  </a:txBody>
                  <a:tcPr marT="91425" marB="91425" marR="91425" marL="91425" anchor="ctr">
                    <a:lnL cap="flat" cmpd="sng" w="9525">
                      <a:solidFill>
                        <a:srgbClr val="12316A"/>
                      </a:solidFill>
                      <a:prstDash val="solid"/>
                      <a:round/>
                      <a:headEnd len="sm" w="sm" type="none"/>
                      <a:tailEnd len="sm" w="sm" type="none"/>
                    </a:lnL>
                    <a:lnR cap="flat" cmpd="sng" w="9525">
                      <a:solidFill>
                        <a:srgbClr val="12316A"/>
                      </a:solidFill>
                      <a:prstDash val="solid"/>
                      <a:round/>
                      <a:headEnd len="sm" w="sm" type="none"/>
                      <a:tailEnd len="sm" w="sm" type="none"/>
                    </a:lnR>
                    <a:lnT cap="flat" cmpd="sng" w="9525">
                      <a:solidFill>
                        <a:srgbClr val="12316A"/>
                      </a:solidFill>
                      <a:prstDash val="solid"/>
                      <a:round/>
                      <a:headEnd len="sm" w="sm" type="none"/>
                      <a:tailEnd len="sm" w="sm" type="none"/>
                    </a:lnT>
                    <a:lnB cap="flat" cmpd="sng" w="9525">
                      <a:solidFill>
                        <a:srgbClr val="12316A"/>
                      </a:solidFill>
                      <a:prstDash val="solid"/>
                      <a:round/>
                      <a:headEnd len="sm" w="sm" type="none"/>
                      <a:tailEnd len="sm" w="sm" type="none"/>
                    </a:lnB>
                  </a:tcPr>
                </a:tc>
              </a:tr>
            </a:tbl>
          </a:graphicData>
        </a:graphic>
      </p:graphicFrame>
      <p:cxnSp>
        <p:nvCxnSpPr>
          <p:cNvPr id="190" name="Google Shape;190;p21"/>
          <p:cNvCxnSpPr/>
          <p:nvPr/>
        </p:nvCxnSpPr>
        <p:spPr>
          <a:xfrm>
            <a:off x="2189950" y="2747413"/>
            <a:ext cx="681300" cy="0"/>
          </a:xfrm>
          <a:prstGeom prst="straightConnector1">
            <a:avLst/>
          </a:prstGeom>
          <a:noFill/>
          <a:ln cap="flat" cmpd="sng" w="9525">
            <a:solidFill>
              <a:srgbClr val="0E2356"/>
            </a:solidFill>
            <a:prstDash val="solid"/>
            <a:round/>
            <a:headEnd len="sm" w="sm" type="none"/>
            <a:tailEnd len="med" w="med" type="triangle"/>
          </a:ln>
        </p:spPr>
      </p:cxnSp>
      <p:sp>
        <p:nvSpPr>
          <p:cNvPr id="191" name="Google Shape;191;p21"/>
          <p:cNvSpPr/>
          <p:nvPr/>
        </p:nvSpPr>
        <p:spPr>
          <a:xfrm>
            <a:off x="2958625" y="1991463"/>
            <a:ext cx="473700" cy="1542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sng" cap="none" strike="noStrike">
                <a:solidFill>
                  <a:srgbClr val="FFFFFF"/>
                </a:solidFill>
                <a:latin typeface="Ubuntu"/>
                <a:ea typeface="Ubuntu"/>
                <a:cs typeface="Ubuntu"/>
                <a:sym typeface="Ubuntu"/>
              </a:rPr>
              <a:t>1</a:t>
            </a:r>
            <a:endParaRPr b="1" i="0" sz="800" u="sng"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endParaRPr b="1" i="0" sz="800" u="none" cap="none" strike="noStrike">
              <a:solidFill>
                <a:srgbClr val="FFFFFF"/>
              </a:solidFill>
              <a:latin typeface="Ubuntu"/>
              <a:ea typeface="Ubuntu"/>
              <a:cs typeface="Ubuntu"/>
              <a:sym typeface="Ubuntu"/>
            </a:endParaRPr>
          </a:p>
        </p:txBody>
      </p:sp>
      <p:sp>
        <p:nvSpPr>
          <p:cNvPr id="192" name="Google Shape;192;p21"/>
          <p:cNvSpPr/>
          <p:nvPr/>
        </p:nvSpPr>
        <p:spPr>
          <a:xfrm>
            <a:off x="4886450" y="2053632"/>
            <a:ext cx="473700" cy="1618200"/>
          </a:xfrm>
          <a:prstGeom prst="roundRect">
            <a:avLst>
              <a:gd fmla="val 16667" name="adj"/>
            </a:avLst>
          </a:prstGeom>
          <a:solidFill>
            <a:srgbClr val="56658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-0.</a:t>
            </a:r>
            <a:r>
              <a:rPr b="1" lang="en" sz="800">
                <a:solidFill>
                  <a:srgbClr val="FFFFFF"/>
                </a:solidFill>
                <a:latin typeface="Ubuntu"/>
                <a:ea typeface="Ubuntu"/>
                <a:cs typeface="Ubuntu"/>
                <a:sym typeface="Ubuntu"/>
              </a:rPr>
              <a:t>81</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a:t>
            </a:r>
            <a:endParaRPr b="1" i="0" sz="800" u="none" cap="none" strike="noStrike">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rgbClr val="FFFFFF"/>
              </a:solidFill>
              <a:latin typeface="Ubuntu"/>
              <a:ea typeface="Ubuntu"/>
              <a:cs typeface="Ubuntu"/>
              <a:sym typeface="Ubuntu"/>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FFFFFF"/>
                </a:solidFill>
                <a:latin typeface="Ubuntu"/>
                <a:ea typeface="Ubuntu"/>
                <a:cs typeface="Ubuntu"/>
                <a:sym typeface="Ubuntu"/>
              </a:rPr>
              <a:t> </a:t>
            </a:r>
            <a:r>
              <a:rPr b="1" lang="en" sz="800">
                <a:solidFill>
                  <a:srgbClr val="FFFFFF"/>
                </a:solidFill>
                <a:latin typeface="Ubuntu"/>
                <a:ea typeface="Ubuntu"/>
                <a:cs typeface="Ubuntu"/>
                <a:sym typeface="Ubuntu"/>
              </a:rPr>
              <a:t>4.56</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rgbClr val="FFFFFF"/>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-4.35</a:t>
            </a:r>
            <a:endParaRPr b="1" sz="800">
              <a:solidFill>
                <a:schemeClr val="lt1"/>
              </a:solidFill>
              <a:latin typeface="Ubuntu"/>
              <a:ea typeface="Ubuntu"/>
              <a:cs typeface="Ubuntu"/>
              <a:sym typeface="Ubuntu"/>
            </a:endParaRPr>
          </a:p>
          <a:p>
            <a:pPr indent="0" lvl="0" marL="0" rtl="0" algn="ctr">
              <a:lnSpc>
                <a:spcPct val="115000"/>
              </a:lnSpc>
              <a:spcBef>
                <a:spcPts val="0"/>
              </a:spcBef>
              <a:spcAft>
                <a:spcPts val="0"/>
              </a:spcAft>
              <a:buClr>
                <a:schemeClr val="dk1"/>
              </a:buClr>
              <a:buSzPts val="800"/>
              <a:buFont typeface="Arial"/>
              <a:buNone/>
            </a:pPr>
            <a:r>
              <a:rPr b="1" lang="en" sz="800">
                <a:solidFill>
                  <a:schemeClr val="lt1"/>
                </a:solidFill>
                <a:latin typeface="Ubuntu"/>
                <a:ea typeface="Ubuntu"/>
                <a:cs typeface="Ubuntu"/>
                <a:sym typeface="Ubuntu"/>
              </a:rPr>
              <a:t>2.21</a:t>
            </a:r>
            <a:endParaRPr b="1" sz="800">
              <a:solidFill>
                <a:schemeClr val="lt1"/>
              </a:solidFill>
              <a:latin typeface="Ubuntu"/>
              <a:ea typeface="Ubuntu"/>
              <a:cs typeface="Ubuntu"/>
              <a:sym typeface="Ubuntu"/>
            </a:endParaRPr>
          </a:p>
        </p:txBody>
      </p:sp>
      <p:sp>
        <p:nvSpPr>
          <p:cNvPr id="193" name="Google Shape;193;p21"/>
          <p:cNvSpPr txBox="1"/>
          <p:nvPr/>
        </p:nvSpPr>
        <p:spPr>
          <a:xfrm>
            <a:off x="3399350" y="4008475"/>
            <a:ext cx="940200" cy="370800"/>
          </a:xfrm>
          <a:prstGeom prst="rect">
            <a:avLst/>
          </a:prstGeom>
          <a:no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900" u="none" cap="none" strike="noStrike">
                <a:solidFill>
                  <a:srgbClr val="12316A"/>
                </a:solidFill>
                <a:latin typeface="Ubuntu"/>
                <a:ea typeface="Ubuntu"/>
                <a:cs typeface="Ubuntu"/>
                <a:sym typeface="Ubuntu"/>
              </a:rPr>
              <a:t>Index: </a:t>
            </a:r>
            <a:r>
              <a:rPr b="1" lang="en" sz="900">
                <a:solidFill>
                  <a:srgbClr val="12316A"/>
                </a:solidFill>
                <a:latin typeface="Ubuntu"/>
                <a:ea typeface="Ubuntu"/>
                <a:cs typeface="Ubuntu"/>
                <a:sym typeface="Ubuntu"/>
              </a:rPr>
              <a:t>1280</a:t>
            </a:r>
            <a:endParaRPr b="1" i="0" sz="900" u="none" cap="none" strike="noStrike">
              <a:solidFill>
                <a:srgbClr val="12316A"/>
              </a:solidFill>
              <a:latin typeface="Ubuntu"/>
              <a:ea typeface="Ubuntu"/>
              <a:cs typeface="Ubuntu"/>
              <a:sym typeface="Ubuntu"/>
            </a:endParaRPr>
          </a:p>
        </p:txBody>
      </p:sp>
      <p:cxnSp>
        <p:nvCxnSpPr>
          <p:cNvPr id="194" name="Google Shape;194;p21"/>
          <p:cNvCxnSpPr>
            <a:stCxn id="193" idx="0"/>
            <a:endCxn id="191" idx="3"/>
          </p:cNvCxnSpPr>
          <p:nvPr/>
        </p:nvCxnSpPr>
        <p:spPr>
          <a:xfrm rot="10800000">
            <a:off x="3432350" y="2762575"/>
            <a:ext cx="437100" cy="1245900"/>
          </a:xfrm>
          <a:prstGeom prst="straightConnector1">
            <a:avLst/>
          </a:prstGeom>
          <a:noFill/>
          <a:ln cap="flat" cmpd="sng" w="9525">
            <a:solidFill>
              <a:srgbClr val="011C5D"/>
            </a:solidFill>
            <a:prstDash val="solid"/>
            <a:round/>
            <a:headEnd len="sm" w="sm" type="none"/>
            <a:tailEnd len="med" w="med" type="triangle"/>
          </a:ln>
        </p:spPr>
      </p:cxnSp>
      <p:cxnSp>
        <p:nvCxnSpPr>
          <p:cNvPr id="195" name="Google Shape;195;p21"/>
          <p:cNvCxnSpPr>
            <a:stCxn id="196" idx="1"/>
            <a:endCxn id="197" idx="3"/>
          </p:cNvCxnSpPr>
          <p:nvPr/>
        </p:nvCxnSpPr>
        <p:spPr>
          <a:xfrm rot="10800000">
            <a:off x="6866500" y="2861775"/>
            <a:ext cx="564300" cy="900"/>
          </a:xfrm>
          <a:prstGeom prst="straightConnector1">
            <a:avLst/>
          </a:prstGeom>
          <a:noFill/>
          <a:ln cap="flat" cmpd="sng" w="9525">
            <a:solidFill>
              <a:srgbClr val="011C5D"/>
            </a:solidFill>
            <a:prstDash val="solid"/>
            <a:round/>
            <a:headEnd len="sm" w="sm" type="none"/>
            <a:tailEnd len="med" w="med" type="triangle"/>
          </a:ln>
        </p:spPr>
      </p:cxnSp>
      <p:sp>
        <p:nvSpPr>
          <p:cNvPr id="197" name="Google Shape;197;p21"/>
          <p:cNvSpPr/>
          <p:nvPr/>
        </p:nvSpPr>
        <p:spPr>
          <a:xfrm>
            <a:off x="5926300" y="2542875"/>
            <a:ext cx="940200" cy="637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Embedding model</a:t>
            </a:r>
            <a:endParaRPr sz="1000">
              <a:latin typeface="Ubuntu"/>
              <a:ea typeface="Ubuntu"/>
              <a:cs typeface="Ubuntu"/>
              <a:sym typeface="Ubuntu"/>
            </a:endParaRPr>
          </a:p>
        </p:txBody>
      </p:sp>
      <p:cxnSp>
        <p:nvCxnSpPr>
          <p:cNvPr id="198" name="Google Shape;198;p21"/>
          <p:cNvCxnSpPr>
            <a:stCxn id="197" idx="1"/>
            <a:endCxn id="192" idx="3"/>
          </p:cNvCxnSpPr>
          <p:nvPr/>
        </p:nvCxnSpPr>
        <p:spPr>
          <a:xfrm flipH="1">
            <a:off x="5360200" y="2861775"/>
            <a:ext cx="566100" cy="900"/>
          </a:xfrm>
          <a:prstGeom prst="straightConnector1">
            <a:avLst/>
          </a:prstGeom>
          <a:noFill/>
          <a:ln cap="flat" cmpd="sng" w="9525">
            <a:solidFill>
              <a:srgbClr val="011C5D"/>
            </a:solidFill>
            <a:prstDash val="solid"/>
            <a:round/>
            <a:headEnd len="sm" w="sm" type="none"/>
            <a:tailEnd len="med" w="med" type="triangle"/>
          </a:ln>
        </p:spPr>
      </p:cxnSp>
      <p:sp>
        <p:nvSpPr>
          <p:cNvPr id="199" name="Google Shape;199;p21"/>
          <p:cNvSpPr txBox="1"/>
          <p:nvPr/>
        </p:nvSpPr>
        <p:spPr>
          <a:xfrm>
            <a:off x="4979575" y="1426413"/>
            <a:ext cx="23004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11C5D"/>
                </a:solidFill>
                <a:latin typeface="Ubuntu"/>
                <a:ea typeface="Ubuntu"/>
                <a:cs typeface="Ubuntu"/>
                <a:sym typeface="Ubuntu"/>
              </a:rPr>
              <a:t>Semantic representation</a:t>
            </a:r>
            <a:endParaRPr sz="10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000">
                <a:solidFill>
                  <a:srgbClr val="011C5D"/>
                </a:solidFill>
                <a:latin typeface="Ubuntu"/>
                <a:ea typeface="Ubuntu"/>
                <a:cs typeface="Ubuntu"/>
                <a:sym typeface="Ubuntu"/>
              </a:rPr>
              <a:t>Dim = |Chosen embedding size| </a:t>
            </a:r>
            <a:endParaRPr sz="10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000">
              <a:solidFill>
                <a:srgbClr val="011C5D"/>
              </a:solidFill>
              <a:latin typeface="Ubuntu"/>
              <a:ea typeface="Ubuntu"/>
              <a:cs typeface="Ubuntu"/>
              <a:sym typeface="Ubuntu"/>
            </a:endParaRPr>
          </a:p>
          <a:p>
            <a:pPr indent="0" lvl="0" marL="0" rtl="0" algn="l">
              <a:spcBef>
                <a:spcPts val="0"/>
              </a:spcBef>
              <a:spcAft>
                <a:spcPts val="0"/>
              </a:spcAft>
              <a:buNone/>
            </a:pPr>
            <a:r>
              <a:t/>
            </a:r>
            <a:endParaRPr sz="1000">
              <a:solidFill>
                <a:srgbClr val="011C5D"/>
              </a:solidFill>
              <a:latin typeface="Ubuntu"/>
              <a:ea typeface="Ubuntu"/>
              <a:cs typeface="Ubuntu"/>
              <a:sym typeface="Ubuntu"/>
            </a:endParaRPr>
          </a:p>
        </p:txBody>
      </p:sp>
      <p:sp>
        <p:nvSpPr>
          <p:cNvPr id="200" name="Google Shape;200;p21"/>
          <p:cNvSpPr txBox="1"/>
          <p:nvPr/>
        </p:nvSpPr>
        <p:spPr>
          <a:xfrm>
            <a:off x="2264900" y="1414375"/>
            <a:ext cx="19737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11C5D"/>
                </a:solidFill>
                <a:latin typeface="Ubuntu"/>
                <a:ea typeface="Ubuntu"/>
                <a:cs typeface="Ubuntu"/>
                <a:sym typeface="Ubuntu"/>
              </a:rPr>
              <a:t>One-hot encoding</a:t>
            </a:r>
            <a:endParaRPr sz="1000">
              <a:solidFill>
                <a:srgbClr val="011C5D"/>
              </a:solidFill>
              <a:latin typeface="Ubuntu"/>
              <a:ea typeface="Ubuntu"/>
              <a:cs typeface="Ubuntu"/>
              <a:sym typeface="Ubuntu"/>
            </a:endParaRPr>
          </a:p>
          <a:p>
            <a:pPr indent="0" lvl="0" marL="0" rtl="0" algn="l">
              <a:spcBef>
                <a:spcPts val="0"/>
              </a:spcBef>
              <a:spcAft>
                <a:spcPts val="0"/>
              </a:spcAft>
              <a:buNone/>
            </a:pPr>
            <a:r>
              <a:rPr lang="en" sz="1000">
                <a:solidFill>
                  <a:srgbClr val="011C5D"/>
                </a:solidFill>
                <a:latin typeface="Ubuntu"/>
                <a:ea typeface="Ubuntu"/>
                <a:cs typeface="Ubuntu"/>
                <a:sym typeface="Ubuntu"/>
              </a:rPr>
              <a:t>Dim = |Vocab Size| </a:t>
            </a:r>
            <a:endParaRPr sz="1000">
              <a:solidFill>
                <a:srgbClr val="011C5D"/>
              </a:solidFill>
              <a:latin typeface="Ubuntu"/>
              <a:ea typeface="Ubuntu"/>
              <a:cs typeface="Ubuntu"/>
              <a:sym typeface="Ubuntu"/>
            </a:endParaRPr>
          </a:p>
          <a:p>
            <a:pPr indent="0" lvl="0" marL="0" rtl="0" algn="l">
              <a:spcBef>
                <a:spcPts val="0"/>
              </a:spcBef>
              <a:spcAft>
                <a:spcPts val="0"/>
              </a:spcAft>
              <a:buNone/>
            </a:pPr>
            <a:r>
              <a:t/>
            </a:r>
            <a:endParaRPr sz="1000">
              <a:solidFill>
                <a:srgbClr val="011C5D"/>
              </a:solidFill>
              <a:latin typeface="Ubuntu"/>
              <a:ea typeface="Ubuntu"/>
              <a:cs typeface="Ubuntu"/>
              <a:sym typeface="Ubuntu"/>
            </a:endParaRPr>
          </a:p>
          <a:p>
            <a:pPr indent="0" lvl="0" marL="0" rtl="0" algn="l">
              <a:spcBef>
                <a:spcPts val="0"/>
              </a:spcBef>
              <a:spcAft>
                <a:spcPts val="0"/>
              </a:spcAft>
              <a:buNone/>
            </a:pPr>
            <a:r>
              <a:t/>
            </a:r>
            <a:endParaRPr sz="1000">
              <a:solidFill>
                <a:srgbClr val="011C5D"/>
              </a:solidFill>
              <a:latin typeface="Ubuntu"/>
              <a:ea typeface="Ubuntu"/>
              <a:cs typeface="Ubuntu"/>
              <a:sym typeface="Ubuntu"/>
            </a:endParaRPr>
          </a:p>
        </p:txBody>
      </p:sp>
      <p:sp>
        <p:nvSpPr>
          <p:cNvPr id="201" name="Google Shape;201;p21"/>
          <p:cNvSpPr txBox="1"/>
          <p:nvPr>
            <p:ph idx="1" type="body"/>
          </p:nvPr>
        </p:nvSpPr>
        <p:spPr>
          <a:xfrm>
            <a:off x="196075" y="47155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From </a:t>
            </a:r>
            <a:r>
              <a:rPr b="1" lang="en">
                <a:solidFill>
                  <a:srgbClr val="011C5D"/>
                </a:solidFill>
              </a:rPr>
              <a:t>One-hot encoding</a:t>
            </a:r>
            <a:r>
              <a:rPr lang="en">
                <a:solidFill>
                  <a:srgbClr val="011C5D"/>
                </a:solidFill>
              </a:rPr>
              <a:t> to </a:t>
            </a:r>
            <a:r>
              <a:rPr b="1" lang="en">
                <a:solidFill>
                  <a:srgbClr val="011C5D"/>
                </a:solidFill>
              </a:rPr>
              <a:t>Word Embedding </a:t>
            </a:r>
            <a:endParaRPr b="1">
              <a:solidFill>
                <a:srgbClr val="011C5D"/>
              </a:solidFill>
            </a:endParaRPr>
          </a:p>
        </p:txBody>
      </p:sp>
      <p:sp>
        <p:nvSpPr>
          <p:cNvPr id="202" name="Google Shape;202;p21"/>
          <p:cNvSpPr txBox="1"/>
          <p:nvPr/>
        </p:nvSpPr>
        <p:spPr>
          <a:xfrm>
            <a:off x="5577775" y="1021800"/>
            <a:ext cx="24540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011C5D"/>
                </a:solidFill>
              </a:rPr>
              <a:t>Word Embedding </a:t>
            </a:r>
            <a:endParaRPr sz="1800">
              <a:solidFill>
                <a:schemeClr val="dk2"/>
              </a:solidFill>
            </a:endParaRPr>
          </a:p>
        </p:txBody>
      </p:sp>
      <p:sp>
        <p:nvSpPr>
          <p:cNvPr id="203" name="Google Shape;203;p21"/>
          <p:cNvSpPr txBox="1"/>
          <p:nvPr/>
        </p:nvSpPr>
        <p:spPr>
          <a:xfrm>
            <a:off x="2264900" y="997800"/>
            <a:ext cx="24540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11C5D"/>
                </a:solidFill>
                <a:latin typeface="Ubuntu"/>
                <a:ea typeface="Ubuntu"/>
                <a:cs typeface="Ubuntu"/>
                <a:sym typeface="Ubuntu"/>
              </a:rPr>
              <a:t>One-hot encoding</a:t>
            </a:r>
            <a:r>
              <a:rPr b="1" lang="en" sz="1800">
                <a:solidFill>
                  <a:srgbClr val="011C5D"/>
                </a:solidFill>
                <a:latin typeface="Ubuntu"/>
                <a:ea typeface="Ubuntu"/>
                <a:cs typeface="Ubuntu"/>
                <a:sym typeface="Ubuntu"/>
              </a:rPr>
              <a:t> </a:t>
            </a:r>
            <a:endParaRPr sz="1800">
              <a:solidFill>
                <a:schemeClr val="dk2"/>
              </a:solidFill>
              <a:latin typeface="Ubuntu"/>
              <a:ea typeface="Ubuntu"/>
              <a:cs typeface="Ubuntu"/>
              <a:sym typeface="Ubuntu"/>
            </a:endParaRPr>
          </a:p>
        </p:txBody>
      </p:sp>
      <p:sp>
        <p:nvSpPr>
          <p:cNvPr id="204" name="Google Shape;204;p21"/>
          <p:cNvSpPr/>
          <p:nvPr/>
        </p:nvSpPr>
        <p:spPr>
          <a:xfrm>
            <a:off x="7432650" y="2681350"/>
            <a:ext cx="1111200" cy="332700"/>
          </a:xfrm>
          <a:prstGeom prst="roundRect">
            <a:avLst>
              <a:gd fmla="val 16667" name="adj"/>
            </a:avLst>
          </a:prstGeom>
          <a:solidFill>
            <a:schemeClr val="lt2"/>
          </a:solidFill>
          <a:ln cap="flat" cmpd="sng" w="9525">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800"/>
              <a:buFont typeface="Arial"/>
              <a:buNone/>
            </a:pPr>
            <a:r>
              <a:rPr b="1" lang="en" sz="800">
                <a:solidFill>
                  <a:srgbClr val="011C5D"/>
                </a:solidFill>
                <a:latin typeface="Ubuntu"/>
                <a:ea typeface="Ubuntu"/>
                <a:cs typeface="Ubuntu"/>
                <a:sym typeface="Ubuntu"/>
              </a:rPr>
              <a:t>“</a:t>
            </a:r>
            <a:r>
              <a:rPr b="1" lang="en" sz="800">
                <a:solidFill>
                  <a:srgbClr val="011C5D"/>
                </a:solidFill>
                <a:latin typeface="Ubuntu"/>
                <a:ea typeface="Ubuntu"/>
                <a:cs typeface="Ubuntu"/>
                <a:sym typeface="Ubuntu"/>
              </a:rPr>
              <a:t>transformers”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2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II.A.2 Embeddings</a:t>
            </a:r>
            <a:endParaRPr/>
          </a:p>
        </p:txBody>
      </p:sp>
      <p:sp>
        <p:nvSpPr>
          <p:cNvPr id="211" name="Google Shape;211;p22"/>
          <p:cNvSpPr txBox="1"/>
          <p:nvPr/>
        </p:nvSpPr>
        <p:spPr>
          <a:xfrm>
            <a:off x="458600" y="546225"/>
            <a:ext cx="61383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2" name="Google Shape;212;p22"/>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Word Embedding (Word2Vec, GloVe, BERT, ELMo)</a:t>
            </a:r>
            <a:endParaRPr>
              <a:solidFill>
                <a:srgbClr val="011C5D"/>
              </a:solidFill>
            </a:endParaRPr>
          </a:p>
        </p:txBody>
      </p:sp>
      <p:sp>
        <p:nvSpPr>
          <p:cNvPr id="213" name="Google Shape;213;p22"/>
          <p:cNvSpPr txBox="1"/>
          <p:nvPr/>
        </p:nvSpPr>
        <p:spPr>
          <a:xfrm>
            <a:off x="291000" y="1335925"/>
            <a:ext cx="45420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2316A"/>
                </a:solidFill>
                <a:latin typeface="Ubuntu"/>
                <a:ea typeface="Ubuntu"/>
                <a:cs typeface="Ubuntu"/>
                <a:sym typeface="Ubuntu"/>
              </a:rPr>
              <a:t>Represent each word as a vector of numbers</a:t>
            </a:r>
            <a:endParaRPr sz="1100">
              <a:solidFill>
                <a:srgbClr val="12316A"/>
              </a:solidFill>
              <a:latin typeface="Ubuntu"/>
              <a:ea typeface="Ubuntu"/>
              <a:cs typeface="Ubuntu"/>
              <a:sym typeface="Ubuntu"/>
            </a:endParaRPr>
          </a:p>
          <a:p>
            <a:pPr indent="0" lvl="0" marL="0" rtl="0" algn="l">
              <a:spcBef>
                <a:spcPts val="0"/>
              </a:spcBef>
              <a:spcAft>
                <a:spcPts val="0"/>
              </a:spcAft>
              <a:buNone/>
            </a:pPr>
            <a:r>
              <a:rPr lang="en" sz="1100">
                <a:solidFill>
                  <a:srgbClr val="12316A"/>
                </a:solidFill>
                <a:latin typeface="Ubuntu"/>
                <a:ea typeface="Ubuntu"/>
                <a:cs typeface="Ubuntu"/>
                <a:sym typeface="Ubuntu"/>
              </a:rPr>
              <a:t>Convert a </a:t>
            </a:r>
            <a:r>
              <a:rPr i="1" lang="en" sz="1100">
                <a:solidFill>
                  <a:srgbClr val="12316A"/>
                </a:solidFill>
                <a:latin typeface="Ubuntu"/>
                <a:ea typeface="Ubuntu"/>
                <a:cs typeface="Ubuntu"/>
                <a:sym typeface="Ubuntu"/>
              </a:rPr>
              <a:t>discrete</a:t>
            </a:r>
            <a:r>
              <a:rPr lang="en" sz="1100">
                <a:solidFill>
                  <a:srgbClr val="12316A"/>
                </a:solidFill>
                <a:latin typeface="Ubuntu"/>
                <a:ea typeface="Ubuntu"/>
                <a:cs typeface="Ubuntu"/>
                <a:sym typeface="Ubuntu"/>
              </a:rPr>
              <a:t> representation to </a:t>
            </a:r>
            <a:r>
              <a:rPr i="1" lang="en" sz="1100">
                <a:solidFill>
                  <a:srgbClr val="12316A"/>
                </a:solidFill>
                <a:latin typeface="Ubuntu"/>
                <a:ea typeface="Ubuntu"/>
                <a:cs typeface="Ubuntu"/>
                <a:sym typeface="Ubuntu"/>
              </a:rPr>
              <a:t>continuous</a:t>
            </a:r>
            <a:r>
              <a:rPr lang="en" sz="1100">
                <a:solidFill>
                  <a:srgbClr val="12316A"/>
                </a:solidFill>
                <a:latin typeface="Ubuntu"/>
                <a:ea typeface="Ubuntu"/>
                <a:cs typeface="Ubuntu"/>
                <a:sym typeface="Ubuntu"/>
              </a:rPr>
              <a:t>, allowing:</a:t>
            </a:r>
            <a:endParaRPr sz="1100">
              <a:solidFill>
                <a:srgbClr val="12316A"/>
              </a:solidFill>
              <a:latin typeface="Ubuntu"/>
              <a:ea typeface="Ubuntu"/>
              <a:cs typeface="Ubuntu"/>
              <a:sym typeface="Ubuntu"/>
            </a:endParaRPr>
          </a:p>
          <a:p>
            <a:pPr indent="-298450" lvl="0" marL="457200" rtl="0" algn="l">
              <a:spcBef>
                <a:spcPts val="0"/>
              </a:spcBef>
              <a:spcAft>
                <a:spcPts val="0"/>
              </a:spcAft>
              <a:buClr>
                <a:srgbClr val="12316A"/>
              </a:buClr>
              <a:buSzPts val="1100"/>
              <a:buFont typeface="Ubuntu"/>
              <a:buChar char="-"/>
            </a:pPr>
            <a:r>
              <a:rPr lang="en" sz="1100">
                <a:solidFill>
                  <a:srgbClr val="12316A"/>
                </a:solidFill>
                <a:latin typeface="Ubuntu"/>
                <a:ea typeface="Ubuntu"/>
                <a:cs typeface="Ubuntu"/>
                <a:sym typeface="Ubuntu"/>
              </a:rPr>
              <a:t>More ‘fine-grained’ representations of words</a:t>
            </a:r>
            <a:endParaRPr sz="1100">
              <a:solidFill>
                <a:srgbClr val="12316A"/>
              </a:solidFill>
              <a:latin typeface="Ubuntu"/>
              <a:ea typeface="Ubuntu"/>
              <a:cs typeface="Ubuntu"/>
              <a:sym typeface="Ubuntu"/>
            </a:endParaRPr>
          </a:p>
          <a:p>
            <a:pPr indent="-298450" lvl="0" marL="457200" rtl="0" algn="l">
              <a:spcBef>
                <a:spcPts val="0"/>
              </a:spcBef>
              <a:spcAft>
                <a:spcPts val="0"/>
              </a:spcAft>
              <a:buClr>
                <a:srgbClr val="12316A"/>
              </a:buClr>
              <a:buSzPts val="1100"/>
              <a:buFont typeface="Ubuntu"/>
              <a:buChar char="-"/>
            </a:pPr>
            <a:r>
              <a:rPr lang="en" sz="1100">
                <a:solidFill>
                  <a:srgbClr val="12316A"/>
                </a:solidFill>
                <a:latin typeface="Ubuntu"/>
                <a:ea typeface="Ubuntu"/>
                <a:cs typeface="Ubuntu"/>
                <a:sym typeface="Ubuntu"/>
              </a:rPr>
              <a:t>Useful computations such as cosine / </a:t>
            </a:r>
            <a:r>
              <a:rPr lang="en" sz="1100">
                <a:solidFill>
                  <a:srgbClr val="12316A"/>
                </a:solidFill>
                <a:latin typeface="Ubuntu"/>
                <a:ea typeface="Ubuntu"/>
                <a:cs typeface="Ubuntu"/>
                <a:sym typeface="Ubuntu"/>
              </a:rPr>
              <a:t>euclidean</a:t>
            </a:r>
            <a:r>
              <a:rPr lang="en" sz="1100">
                <a:solidFill>
                  <a:srgbClr val="12316A"/>
                </a:solidFill>
                <a:latin typeface="Ubuntu"/>
                <a:ea typeface="Ubuntu"/>
                <a:cs typeface="Ubuntu"/>
                <a:sym typeface="Ubuntu"/>
              </a:rPr>
              <a:t> distances</a:t>
            </a:r>
            <a:endParaRPr sz="1100">
              <a:solidFill>
                <a:srgbClr val="12316A"/>
              </a:solidFill>
              <a:latin typeface="Ubuntu"/>
              <a:ea typeface="Ubuntu"/>
              <a:cs typeface="Ubuntu"/>
              <a:sym typeface="Ubuntu"/>
            </a:endParaRPr>
          </a:p>
          <a:p>
            <a:pPr indent="-298450" lvl="0" marL="457200" rtl="0" algn="l">
              <a:spcBef>
                <a:spcPts val="0"/>
              </a:spcBef>
              <a:spcAft>
                <a:spcPts val="0"/>
              </a:spcAft>
              <a:buClr>
                <a:srgbClr val="12316A"/>
              </a:buClr>
              <a:buSzPts val="1100"/>
              <a:buFont typeface="Ubuntu"/>
              <a:buChar char="-"/>
            </a:pPr>
            <a:r>
              <a:rPr lang="en" sz="1100">
                <a:solidFill>
                  <a:srgbClr val="12316A"/>
                </a:solidFill>
                <a:latin typeface="Ubuntu"/>
                <a:ea typeface="Ubuntu"/>
                <a:cs typeface="Ubuntu"/>
                <a:sym typeface="Ubuntu"/>
              </a:rPr>
              <a:t>Visualization</a:t>
            </a:r>
            <a:r>
              <a:rPr lang="en" sz="1100">
                <a:solidFill>
                  <a:srgbClr val="12316A"/>
                </a:solidFill>
                <a:latin typeface="Ubuntu"/>
                <a:ea typeface="Ubuntu"/>
                <a:cs typeface="Ubuntu"/>
                <a:sym typeface="Ubuntu"/>
              </a:rPr>
              <a:t> and mapping of words</a:t>
            </a:r>
            <a:endParaRPr sz="1100">
              <a:solidFill>
                <a:srgbClr val="12316A"/>
              </a:solidFill>
              <a:latin typeface="Ubuntu"/>
              <a:ea typeface="Ubuntu"/>
              <a:cs typeface="Ubuntu"/>
              <a:sym typeface="Ubuntu"/>
            </a:endParaRPr>
          </a:p>
        </p:txBody>
      </p:sp>
      <p:pic>
        <p:nvPicPr>
          <p:cNvPr id="214" name="Google Shape;214;p22"/>
          <p:cNvPicPr preferRelativeResize="0"/>
          <p:nvPr/>
        </p:nvPicPr>
        <p:blipFill>
          <a:blip r:embed="rId3">
            <a:alphaModFix/>
          </a:blip>
          <a:stretch>
            <a:fillRect/>
          </a:stretch>
        </p:blipFill>
        <p:spPr>
          <a:xfrm>
            <a:off x="637375" y="2697675"/>
            <a:ext cx="3446050" cy="2134850"/>
          </a:xfrm>
          <a:prstGeom prst="rect">
            <a:avLst/>
          </a:prstGeom>
          <a:noFill/>
          <a:ln>
            <a:noFill/>
          </a:ln>
        </p:spPr>
      </p:pic>
      <p:sp>
        <p:nvSpPr>
          <p:cNvPr id="215" name="Google Shape;215;p22"/>
          <p:cNvSpPr txBox="1"/>
          <p:nvPr/>
        </p:nvSpPr>
        <p:spPr>
          <a:xfrm>
            <a:off x="637375" y="4832525"/>
            <a:ext cx="4072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Tomas Mikolov, 2013, Efficient Estimation of Word Representations in Vector Space</a:t>
            </a:r>
            <a:r>
              <a:rPr lang="en" sz="800">
                <a:solidFill>
                  <a:schemeClr val="dk2"/>
                </a:solidFill>
              </a:rPr>
              <a:t> </a:t>
            </a:r>
            <a:endParaRPr sz="800">
              <a:solidFill>
                <a:schemeClr val="dk2"/>
              </a:solidFill>
            </a:endParaRPr>
          </a:p>
        </p:txBody>
      </p:sp>
      <p:pic>
        <p:nvPicPr>
          <p:cNvPr id="216" name="Google Shape;216;p22"/>
          <p:cNvPicPr preferRelativeResize="0"/>
          <p:nvPr/>
        </p:nvPicPr>
        <p:blipFill>
          <a:blip r:embed="rId5">
            <a:alphaModFix/>
          </a:blip>
          <a:stretch>
            <a:fillRect/>
          </a:stretch>
        </p:blipFill>
        <p:spPr>
          <a:xfrm>
            <a:off x="4958950" y="1770525"/>
            <a:ext cx="4006200" cy="2256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A71A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